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8" r:id="rId2"/>
    <p:sldId id="256" r:id="rId3"/>
    <p:sldId id="28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57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99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410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A7092255-EEB1-4AC8-B480-E6EA341DE96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EDA336-32F9-41C8-9738-4ABD613AE9A2}" type="slidenum">
              <a:rPr lang="zh-CN" altLang="en-US" smtClean="0">
                <a:cs typeface="Arial" charset="0"/>
              </a:rPr>
              <a:pPr/>
              <a:t>1</a:t>
            </a:fld>
            <a:endParaRPr lang="en-US" altLang="zh-CN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48085A-CDAB-4B2C-93A8-95AABAD719EC}" type="slidenum">
              <a:rPr lang="zh-CN" altLang="en-US" smtClean="0">
                <a:cs typeface="Arial" charset="0"/>
              </a:rPr>
              <a:pPr/>
              <a:t>2</a:t>
            </a:fld>
            <a:endParaRPr lang="en-US" altLang="zh-CN" smtClean="0"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A86D57-D114-419C-878F-0FEDFBA0584B}" type="slidenum">
              <a:rPr lang="zh-CN" altLang="en-US" smtClean="0">
                <a:cs typeface="Arial" charset="0"/>
              </a:rPr>
              <a:pPr/>
              <a:t>3</a:t>
            </a:fld>
            <a:endParaRPr lang="en-US" altLang="zh-CN" smtClean="0"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010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rgbClr val="0066FF"/>
                </a:solidFill>
                <a:latin typeface="+mn-lt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0.xml"/><Relationship Id="rId18" Type="http://schemas.openxmlformats.org/officeDocument/2006/relationships/slide" Target="slide16.xml"/><Relationship Id="rId26" Type="http://schemas.openxmlformats.org/officeDocument/2006/relationships/slide" Target="slide27.xml"/><Relationship Id="rId3" Type="http://schemas.openxmlformats.org/officeDocument/2006/relationships/audio" Target="../media/audio2.wav"/><Relationship Id="rId21" Type="http://schemas.openxmlformats.org/officeDocument/2006/relationships/slide" Target="slide31.xml"/><Relationship Id="rId7" Type="http://schemas.openxmlformats.org/officeDocument/2006/relationships/slide" Target="slide19.xml"/><Relationship Id="rId12" Type="http://schemas.openxmlformats.org/officeDocument/2006/relationships/slide" Target="slide15.xml"/><Relationship Id="rId17" Type="http://schemas.openxmlformats.org/officeDocument/2006/relationships/slide" Target="slide11.xml"/><Relationship Id="rId25" Type="http://schemas.openxmlformats.org/officeDocument/2006/relationships/slide" Target="slide22.xml"/><Relationship Id="rId33" Type="http://schemas.openxmlformats.org/officeDocument/2006/relationships/slide" Target="slide33.xml"/><Relationship Id="rId2" Type="http://schemas.openxmlformats.org/officeDocument/2006/relationships/notesSlide" Target="../notesSlides/notesSlide2.xml"/><Relationship Id="rId16" Type="http://schemas.openxmlformats.org/officeDocument/2006/relationships/slide" Target="slide6.xml"/><Relationship Id="rId20" Type="http://schemas.openxmlformats.org/officeDocument/2006/relationships/slide" Target="slide26.xml"/><Relationship Id="rId29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10.xml"/><Relationship Id="rId24" Type="http://schemas.openxmlformats.org/officeDocument/2006/relationships/slide" Target="slide17.xml"/><Relationship Id="rId32" Type="http://schemas.openxmlformats.org/officeDocument/2006/relationships/slide" Target="slide28.xml"/><Relationship Id="rId5" Type="http://schemas.openxmlformats.org/officeDocument/2006/relationships/slide" Target="slide9.xml"/><Relationship Id="rId15" Type="http://schemas.openxmlformats.org/officeDocument/2006/relationships/slide" Target="slide30.xml"/><Relationship Id="rId23" Type="http://schemas.openxmlformats.org/officeDocument/2006/relationships/slide" Target="slide12.xml"/><Relationship Id="rId28" Type="http://schemas.openxmlformats.org/officeDocument/2006/relationships/slide" Target="slide8.xml"/><Relationship Id="rId10" Type="http://schemas.openxmlformats.org/officeDocument/2006/relationships/slide" Target="slide5.xml"/><Relationship Id="rId19" Type="http://schemas.openxmlformats.org/officeDocument/2006/relationships/slide" Target="slide21.xml"/><Relationship Id="rId31" Type="http://schemas.openxmlformats.org/officeDocument/2006/relationships/slide" Target="slide23.xml"/><Relationship Id="rId4" Type="http://schemas.openxmlformats.org/officeDocument/2006/relationships/slide" Target="slide4.xml"/><Relationship Id="rId9" Type="http://schemas.openxmlformats.org/officeDocument/2006/relationships/slide" Target="slide29.xml"/><Relationship Id="rId14" Type="http://schemas.openxmlformats.org/officeDocument/2006/relationships/slide" Target="slide25.xml"/><Relationship Id="rId22" Type="http://schemas.openxmlformats.org/officeDocument/2006/relationships/slide" Target="slide7.xml"/><Relationship Id="rId27" Type="http://schemas.openxmlformats.org/officeDocument/2006/relationships/slide" Target="slide32.xml"/><Relationship Id="rId30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752600" y="26670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Click Once to Begin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solidFill>
            <a:schemeClr val="bg1"/>
          </a:solidFill>
        </p:spPr>
        <p:txBody>
          <a:bodyPr/>
          <a:lstStyle/>
          <a:p>
            <a:r>
              <a:rPr lang="en-US" altLang="zh-CN" sz="8800" b="1" smtClean="0">
                <a:ea typeface="宋体" pitchFamily="2" charset="-122"/>
              </a:rPr>
              <a:t>JEOPARDY!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Social Studies Edition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he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  <p:bldP spid="4099" grpId="0" build="p" autoUpdateAnimBg="0" advAuto="2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2/200 - </a:t>
            </a:r>
            <a:r>
              <a:rPr lang="en-US" altLang="zh-CN" sz="5400" b="1" smtClean="0">
                <a:ea typeface="宋体" pitchFamily="2" charset="-122"/>
              </a:rPr>
              <a:t>Identify this theme: The Shang used oracle bones to communicate with Shangdi and their ancestors. Justify your answer.</a:t>
            </a:r>
            <a:endParaRPr lang="en-US" altLang="zh-CN" sz="5400" smtClean="0">
              <a:ea typeface="宋体" pitchFamily="2" charset="-122"/>
            </a:endParaRPr>
          </a:p>
        </p:txBody>
      </p:sp>
      <p:sp>
        <p:nvSpPr>
          <p:cNvPr id="2765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2/300 – Identify this theme: The Shang were mostly farmers. Justify your answer.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2867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3528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2/400 – How will understanding the 6 themes of Social Studies help you to be successful?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2969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2/500 – Which themes best describe what we’ve learned about the importance of Oracle Bones and Bronze? Why?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3072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3/100: What does B.C. stand for?</a:t>
            </a:r>
            <a:endParaRPr lang="en-US" altLang="zh-CN" sz="6000" smtClean="0">
              <a:ea typeface="宋体" pitchFamily="2" charset="-122"/>
            </a:endParaRPr>
          </a:p>
        </p:txBody>
      </p:sp>
      <p:sp>
        <p:nvSpPr>
          <p:cNvPr id="317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3/200 – What do B.C.E. and C.E. stand for?</a:t>
            </a:r>
          </a:p>
        </p:txBody>
      </p:sp>
      <p:sp>
        <p:nvSpPr>
          <p:cNvPr id="3277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3/300 – When does the movie </a:t>
            </a:r>
            <a:r>
              <a:rPr lang="en-US" altLang="zh-CN" sz="5400" b="1" i="1" smtClean="0">
                <a:ea typeface="宋体" pitchFamily="2" charset="-122"/>
              </a:rPr>
              <a:t>The Hobbit: The Desolation of Smaug</a:t>
            </a:r>
            <a:r>
              <a:rPr lang="en-US" altLang="zh-CN" sz="5400" b="1" smtClean="0">
                <a:ea typeface="宋体" pitchFamily="2" charset="-122"/>
              </a:rPr>
              <a:t> come out in theaters in the U.S.A.?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379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3/400 – Why might someone use B.C.E. instead of B.C. to talk about history?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481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524000" y="6096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>
                <a:ea typeface="宋体" pitchFamily="2" charset="-122"/>
              </a:rPr>
              <a:t>Daily Double!!!</a:t>
            </a:r>
            <a:endParaRPr lang="en-US" altLang="zh-CN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3/500 – What does A.D. stand for in Latin? What does it mean in English?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584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4/100 – What were the farmers, hunters and nomads fighting for?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686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670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>
                <a:latin typeface="Benguiat Frisky"/>
                <a:ea typeface="宋体" pitchFamily="2" charset="-122"/>
              </a:rPr>
              <a:t>JEOPARDY!</a:t>
            </a:r>
            <a:endParaRPr lang="en-US" altLang="zh-CN" sz="3200">
              <a:ea typeface="宋体" pitchFamily="2" charset="-122"/>
            </a:endParaRP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3810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4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782763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5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3184525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6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4586288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7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598805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8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73914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9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3810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0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1782763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1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3184525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2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4586288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3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1" name="Text Box 14"/>
          <p:cNvSpPr txBox="1">
            <a:spLocks noChangeArrowheads="1"/>
          </p:cNvSpPr>
          <p:nvPr/>
        </p:nvSpPr>
        <p:spPr bwMode="auto">
          <a:xfrm>
            <a:off x="598805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4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2" name="Text Box 15"/>
          <p:cNvSpPr txBox="1">
            <a:spLocks noChangeArrowheads="1"/>
          </p:cNvSpPr>
          <p:nvPr/>
        </p:nvSpPr>
        <p:spPr bwMode="auto">
          <a:xfrm>
            <a:off x="73914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5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3" name="Text Box 16"/>
          <p:cNvSpPr txBox="1">
            <a:spLocks noChangeArrowheads="1"/>
          </p:cNvSpPr>
          <p:nvPr/>
        </p:nvSpPr>
        <p:spPr bwMode="auto">
          <a:xfrm>
            <a:off x="3810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6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4" name="Text Box 17"/>
          <p:cNvSpPr txBox="1">
            <a:spLocks noChangeArrowheads="1"/>
          </p:cNvSpPr>
          <p:nvPr/>
        </p:nvSpPr>
        <p:spPr bwMode="auto">
          <a:xfrm>
            <a:off x="1782763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7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3184525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8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6" name="Text Box 19"/>
          <p:cNvSpPr txBox="1">
            <a:spLocks noChangeArrowheads="1"/>
          </p:cNvSpPr>
          <p:nvPr/>
        </p:nvSpPr>
        <p:spPr bwMode="auto">
          <a:xfrm>
            <a:off x="4586288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9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7" name="Text Box 20"/>
          <p:cNvSpPr txBox="1">
            <a:spLocks noChangeArrowheads="1"/>
          </p:cNvSpPr>
          <p:nvPr/>
        </p:nvSpPr>
        <p:spPr bwMode="auto">
          <a:xfrm>
            <a:off x="598805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0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8" name="Text Box 21"/>
          <p:cNvSpPr txBox="1">
            <a:spLocks noChangeArrowheads="1"/>
          </p:cNvSpPr>
          <p:nvPr/>
        </p:nvSpPr>
        <p:spPr bwMode="auto">
          <a:xfrm>
            <a:off x="73914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1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9" name="Text Box 28"/>
          <p:cNvSpPr txBox="1">
            <a:spLocks noChangeArrowheads="1"/>
          </p:cNvSpPr>
          <p:nvPr/>
        </p:nvSpPr>
        <p:spPr bwMode="auto">
          <a:xfrm>
            <a:off x="3810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2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0" name="Text Box 29"/>
          <p:cNvSpPr txBox="1">
            <a:spLocks noChangeArrowheads="1"/>
          </p:cNvSpPr>
          <p:nvPr/>
        </p:nvSpPr>
        <p:spPr bwMode="auto">
          <a:xfrm>
            <a:off x="1782763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3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1" name="Text Box 30"/>
          <p:cNvSpPr txBox="1">
            <a:spLocks noChangeArrowheads="1"/>
          </p:cNvSpPr>
          <p:nvPr/>
        </p:nvSpPr>
        <p:spPr bwMode="auto">
          <a:xfrm>
            <a:off x="3184525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4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2" name="Text Box 31"/>
          <p:cNvSpPr txBox="1">
            <a:spLocks noChangeArrowheads="1"/>
          </p:cNvSpPr>
          <p:nvPr/>
        </p:nvSpPr>
        <p:spPr bwMode="auto">
          <a:xfrm>
            <a:off x="4586288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5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3" name="Text Box 32"/>
          <p:cNvSpPr txBox="1">
            <a:spLocks noChangeArrowheads="1"/>
          </p:cNvSpPr>
          <p:nvPr/>
        </p:nvSpPr>
        <p:spPr bwMode="auto">
          <a:xfrm>
            <a:off x="598805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6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4" name="Text Box 33"/>
          <p:cNvSpPr txBox="1">
            <a:spLocks noChangeArrowheads="1"/>
          </p:cNvSpPr>
          <p:nvPr/>
        </p:nvSpPr>
        <p:spPr bwMode="auto">
          <a:xfrm>
            <a:off x="73914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7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5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8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6" name="Text Box 35"/>
          <p:cNvSpPr txBox="1">
            <a:spLocks noChangeArrowheads="1"/>
          </p:cNvSpPr>
          <p:nvPr/>
        </p:nvSpPr>
        <p:spPr bwMode="auto">
          <a:xfrm>
            <a:off x="1782763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9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7" name="Text Box 36"/>
          <p:cNvSpPr txBox="1">
            <a:spLocks noChangeArrowheads="1"/>
          </p:cNvSpPr>
          <p:nvPr/>
        </p:nvSpPr>
        <p:spPr bwMode="auto">
          <a:xfrm>
            <a:off x="3184525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30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8" name="Text Box 37"/>
          <p:cNvSpPr txBox="1">
            <a:spLocks noChangeArrowheads="1"/>
          </p:cNvSpPr>
          <p:nvPr/>
        </p:nvSpPr>
        <p:spPr bwMode="auto">
          <a:xfrm>
            <a:off x="4586288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31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9" name="Text Box 38"/>
          <p:cNvSpPr txBox="1">
            <a:spLocks noChangeArrowheads="1"/>
          </p:cNvSpPr>
          <p:nvPr/>
        </p:nvSpPr>
        <p:spPr bwMode="auto">
          <a:xfrm>
            <a:off x="598805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32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40" name="Text Box 39"/>
          <p:cNvSpPr txBox="1">
            <a:spLocks noChangeArrowheads="1"/>
          </p:cNvSpPr>
          <p:nvPr/>
        </p:nvSpPr>
        <p:spPr bwMode="auto">
          <a:xfrm>
            <a:off x="73914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33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8100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6 Themes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1782763" y="1447800"/>
            <a:ext cx="1325562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Applying Themes</a:t>
            </a:r>
            <a:endParaRPr lang="en-US" altLang="zh-CN" sz="1600">
              <a:ea typeface="宋体" pitchFamily="2" charset="-122"/>
            </a:endParaRP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184525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Time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4586288" y="1447800"/>
            <a:ext cx="1325562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Ancient China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598805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China - </a:t>
            </a:r>
            <a:r>
              <a:rPr lang="en-US" altLang="zh-CN" sz="2000">
                <a:ea typeface="宋体" pitchFamily="2" charset="-122"/>
              </a:rPr>
              <a:t>Geography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739140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Shang Dynasty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1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9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6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3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7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4" grpId="0" build="p" animBg="1" autoUpdateAnimBg="0" advAuto="200"/>
      <p:bldP spid="2095" grpId="0" build="p" animBg="1" autoUpdateAnimBg="0" advAuto="200"/>
      <p:bldP spid="2096" grpId="0" build="p" animBg="1" autoUpdateAnimBg="0" advAuto="200"/>
      <p:bldP spid="2097" grpId="0" build="p" animBg="1" autoUpdateAnimBg="0" advAuto="200"/>
      <p:bldP spid="2098" grpId="0" build="p" animBg="1" autoUpdateAnimBg="0" advAuto="200"/>
      <p:bldP spid="2099" grpId="0" build="p" animBg="1" autoUpdateAnimBg="0" advAuto="2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4/200 – What is the name often given to a sequence of rulers from a powerful family?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789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4/300 – Why did the Ancient Chinese call their land “The Middle Kingdom”?</a:t>
            </a:r>
          </a:p>
        </p:txBody>
      </p:sp>
      <p:sp>
        <p:nvSpPr>
          <p:cNvPr id="3891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4/400 – Who is King Yu the Great? Why is his legend important?</a:t>
            </a:r>
          </a:p>
        </p:txBody>
      </p:sp>
      <p:sp>
        <p:nvSpPr>
          <p:cNvPr id="3993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4/500 – What is the first dynasty that we have significant historical evidence for? How was it first discovered?</a:t>
            </a:r>
          </a:p>
        </p:txBody>
      </p:sp>
      <p:sp>
        <p:nvSpPr>
          <p:cNvPr id="4096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098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5/100 – Name the two major rivers that run through China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4198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5/200 – What is the name of the valley where crops were first grown around 7,000BC?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4301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5/300 – Describe how different climates in China create the best conditions for different types of crops. 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4403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5/400 Name 2 natural features that give China isolated valleys. How does this help early Chinese civ.? 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4505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429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5/500 - Name and describe how 3 major geographical features affected the development of Chinese civilization.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4608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524000" y="3810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>
                <a:ea typeface="宋体" pitchFamily="2" charset="-122"/>
              </a:rPr>
              <a:t>Daily Double!!!</a:t>
            </a:r>
            <a:endParaRPr lang="en-US" altLang="zh-CN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6/100 – Who is Shangdi?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4710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28800"/>
            <a:ext cx="7467600" cy="1143000"/>
          </a:xfrm>
        </p:spPr>
        <p:txBody>
          <a:bodyPr/>
          <a:lstStyle/>
          <a:p>
            <a:r>
              <a:rPr lang="en-US" altLang="zh-CN" sz="4800" b="1" smtClean="0">
                <a:ea typeface="宋体" pitchFamily="2" charset="-122"/>
              </a:rPr>
              <a:t>Daily Double Graphic and Sound Effect!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00400"/>
            <a:ext cx="8382000" cy="3276600"/>
          </a:xfrm>
        </p:spPr>
        <p:txBody>
          <a:bodyPr/>
          <a:lstStyle/>
          <a:p>
            <a:r>
              <a:rPr lang="en-US" altLang="zh-CN" sz="2200" b="1" i="1" smtClean="0">
                <a:ea typeface="宋体" pitchFamily="2" charset="-122"/>
              </a:rPr>
              <a:t>DO NOT DELETE THIS SLIDE!</a:t>
            </a:r>
            <a:r>
              <a:rPr lang="en-US" altLang="zh-CN" sz="2200" b="1" smtClean="0">
                <a:ea typeface="宋体" pitchFamily="2" charset="-122"/>
              </a:rPr>
              <a:t>  Deleting it may cause the game links to work improperly.  This slide is hidden during the game, and WILL not appear.</a:t>
            </a:r>
          </a:p>
          <a:p>
            <a:r>
              <a:rPr lang="en-US" altLang="zh-CN" sz="2200" b="1" smtClean="0">
                <a:ea typeface="宋体" pitchFamily="2" charset="-122"/>
              </a:rPr>
              <a:t>In slide view mode, copy the above (red) graphic (click once to select; right click the </a:t>
            </a:r>
            <a:r>
              <a:rPr lang="en-US" altLang="zh-CN" sz="2200" b="1" i="1" u="sng" smtClean="0">
                <a:ea typeface="宋体" pitchFamily="2" charset="-122"/>
              </a:rPr>
              <a:t>border</a:t>
            </a:r>
            <a:r>
              <a:rPr lang="en-US" altLang="zh-CN" sz="2200" b="1" smtClean="0">
                <a:ea typeface="宋体" pitchFamily="2" charset="-122"/>
              </a:rPr>
              <a:t> and choose “copy”).</a:t>
            </a:r>
          </a:p>
          <a:p>
            <a:r>
              <a:rPr lang="en-US" altLang="zh-CN" sz="2200" b="1" smtClean="0">
                <a:ea typeface="宋体" pitchFamily="2" charset="-122"/>
              </a:rPr>
              <a:t>Locate the answer slide which you want to be the daily double</a:t>
            </a:r>
          </a:p>
          <a:p>
            <a:r>
              <a:rPr lang="en-US" altLang="zh-CN" sz="2200" b="1" smtClean="0">
                <a:ea typeface="宋体" pitchFamily="2" charset="-122"/>
              </a:rPr>
              <a:t>Right-click and choose “paste”.  If necessary, reposition the graphic so that it does not cover the answer text.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24000" y="6096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>
                <a:ea typeface="宋体" pitchFamily="2" charset="-122"/>
              </a:rPr>
              <a:t>Daily Double!!!</a:t>
            </a:r>
            <a:endParaRPr lang="en-US" altLang="zh-CN">
              <a:ea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6/200 – How do the Shang think of the afterlife? How does it affect the way they live?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4813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Answer 6/300 – List &amp; describe two reasons why oracle bones are important for the Shang Dynasty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4915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6/400 – List and describe two different reasons why bronze is important for the Shang Dynasty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5017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5052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6/500 – List &amp; Describe all 6 steps of the Dynastic Cycle; Be sure to define the Mandate of Heaven in your answer.</a:t>
            </a:r>
            <a:endParaRPr lang="en-US" altLang="zh-CN" sz="5400" smtClean="0">
              <a:ea typeface="宋体" pitchFamily="2" charset="-122"/>
            </a:endParaRPr>
          </a:p>
        </p:txBody>
      </p:sp>
      <p:sp>
        <p:nvSpPr>
          <p:cNvPr id="51203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1/100 – Identify this theme: Right and wrong; religions; worship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2150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1/200 - Identify this theme: The way that people are affected by and/or respond to their environment</a:t>
            </a:r>
          </a:p>
        </p:txBody>
      </p:sp>
      <p:sp>
        <p:nvSpPr>
          <p:cNvPr id="2253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1/300 - Identify this theme: improving methods of doing things</a:t>
            </a:r>
          </a:p>
        </p:txBody>
      </p:sp>
      <p:sp>
        <p:nvSpPr>
          <p:cNvPr id="2355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1/400 - Identify this theme: The system of laws and authority that a society uses to control its members</a:t>
            </a:r>
          </a:p>
        </p:txBody>
      </p:sp>
      <p:sp>
        <p:nvSpPr>
          <p:cNvPr id="2457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1/500 – Name and Describe all of the 6 themes of Social Studies</a:t>
            </a:r>
          </a:p>
        </p:txBody>
      </p:sp>
      <p:sp>
        <p:nvSpPr>
          <p:cNvPr id="2560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2/100 - </a:t>
            </a:r>
            <a:r>
              <a:rPr lang="en-US" altLang="zh-CN" sz="5400" b="1" smtClean="0">
                <a:ea typeface="宋体" pitchFamily="2" charset="-122"/>
              </a:rPr>
              <a:t>Identify this theme: The Yellow River Valley provided a good place for people to settle and grow crops. Justify your answer.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2662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FF"/>
      </a:hlink>
      <a:folHlink>
        <a:srgbClr val="0000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727</Words>
  <Application>Microsoft Office PowerPoint</Application>
  <PresentationFormat>On-screen Show (4:3)</PresentationFormat>
  <Paragraphs>147</Paragraphs>
  <Slides>33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Times New Roman</vt:lpstr>
      <vt:lpstr>Arial</vt:lpstr>
      <vt:lpstr>宋体</vt:lpstr>
      <vt:lpstr>Benguiat Frisky</vt:lpstr>
      <vt:lpstr>Default Design</vt:lpstr>
      <vt:lpstr>JEOPARDY!</vt:lpstr>
      <vt:lpstr>Slide 2</vt:lpstr>
      <vt:lpstr>Daily Double Graphic and Sound Effect!</vt:lpstr>
      <vt:lpstr>1/100 – Identify this theme: Right and wrong; religions; worship</vt:lpstr>
      <vt:lpstr>1/200 - Identify this theme: The way that people are affected by and/or respond to their environment</vt:lpstr>
      <vt:lpstr>1/300 - Identify this theme: improving methods of doing things</vt:lpstr>
      <vt:lpstr>1/400 - Identify this theme: The system of laws and authority that a society uses to control its members</vt:lpstr>
      <vt:lpstr>1/500 – Name and Describe all of the 6 themes of Social Studies</vt:lpstr>
      <vt:lpstr>2/100 - Identify this theme: The Yellow River Valley provided a good place for people to settle and grow crops. Justify your answer.</vt:lpstr>
      <vt:lpstr>2/200 - Identify this theme: The Shang used oracle bones to communicate with Shangdi and their ancestors. Justify your answer.</vt:lpstr>
      <vt:lpstr>2/300 – Identify this theme: The Shang were mostly farmers. Justify your answer.</vt:lpstr>
      <vt:lpstr>2/400 – How will understanding the 6 themes of Social Studies help you to be successful?</vt:lpstr>
      <vt:lpstr>2/500 – Which themes best describe what we’ve learned about the importance of Oracle Bones and Bronze? Why?</vt:lpstr>
      <vt:lpstr>3/100: What does B.C. stand for?</vt:lpstr>
      <vt:lpstr>3/200 – What do B.C.E. and C.E. stand for?</vt:lpstr>
      <vt:lpstr>3/300 – When does the movie The Hobbit: The Desolation of Smaug come out in theaters in the U.S.A.?</vt:lpstr>
      <vt:lpstr>3/400 – Why might someone use B.C.E. instead of B.C. to talk about history?</vt:lpstr>
      <vt:lpstr>3/500 – What does A.D. stand for in Latin? What does it mean in English?</vt:lpstr>
      <vt:lpstr>4/100 – What were the farmers, hunters and nomads fighting for?</vt:lpstr>
      <vt:lpstr>4/200 – What is the name often given to a sequence of rulers from a powerful family?</vt:lpstr>
      <vt:lpstr>4/300 – Why did the Ancient Chinese call their land “The Middle Kingdom”?</vt:lpstr>
      <vt:lpstr>4/400 – Who is King Yu the Great? Why is his legend important?</vt:lpstr>
      <vt:lpstr>4/500 – What is the first dynasty that we have significant historical evidence for? How was it first discovered?</vt:lpstr>
      <vt:lpstr>5/100 – Name the two major rivers that run through China</vt:lpstr>
      <vt:lpstr>5/200 – What is the name of the valley where crops were first grown around 7,000BC?</vt:lpstr>
      <vt:lpstr>5/300 – Describe how different climates in China create the best conditions for different types of crops. </vt:lpstr>
      <vt:lpstr>5/400 Name 2 natural features that give China isolated valleys. How does this help early Chinese civ.? </vt:lpstr>
      <vt:lpstr>5/500 - Name and describe how 3 major geographical features affected the development of Chinese civilization.</vt:lpstr>
      <vt:lpstr>6/100 – Who is Shangdi?</vt:lpstr>
      <vt:lpstr>6/200 – How do the Shang think of the afterlife? How does it affect the way they live?</vt:lpstr>
      <vt:lpstr>Answer 6/300 – List &amp; describe two reasons why oracle bones are important for the Shang Dynasty</vt:lpstr>
      <vt:lpstr>6/400 – List and describe two different reasons why bronze is important for the Shang Dynasty</vt:lpstr>
      <vt:lpstr>6/500 – List &amp; Describe all 6 steps of the Dynastic Cycle; Be sure to define the Mandate of Heaven in your answer.</vt:lpstr>
    </vt:vector>
  </TitlesOfParts>
  <Company>Compaq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Bill Arcuri</dc:creator>
  <cp:lastModifiedBy>Steve_Limkeman</cp:lastModifiedBy>
  <cp:revision>30</cp:revision>
  <dcterms:created xsi:type="dcterms:W3CDTF">2000-09-05T02:28:20Z</dcterms:created>
  <dcterms:modified xsi:type="dcterms:W3CDTF">2013-12-03T06:06:02Z</dcterms:modified>
</cp:coreProperties>
</file>