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8" r:id="rId2"/>
    <p:sldId id="256" r:id="rId3"/>
    <p:sldId id="28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57" r:id="rId3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000099"/>
    <a:srgbClr val="A5002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410" y="-9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37" d="100"/>
          <a:sy n="37" d="100"/>
        </p:scale>
        <p:origin x="-1470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4340" name="Rectangle 4"/>
          <p:cNvSpPr>
            <a:spLocks noGrp="1"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68EBF539-77B7-4BB0-B59E-C9046B0F589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8FDD58-9651-46C5-BA61-5B594387F317}" type="slidenum">
              <a:rPr lang="zh-CN" altLang="en-US" smtClean="0">
                <a:cs typeface="Arial" charset="0"/>
              </a:rPr>
              <a:pPr/>
              <a:t>1</a:t>
            </a:fld>
            <a:endParaRPr lang="en-US" altLang="zh-CN" smtClean="0">
              <a:cs typeface="Arial" charset="0"/>
            </a:endParaRPr>
          </a:p>
        </p:txBody>
      </p:sp>
      <p:sp>
        <p:nvSpPr>
          <p:cNvPr id="16386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E035A3-D42E-48E6-A4A1-02D0896D37DE}" type="slidenum">
              <a:rPr lang="zh-CN" altLang="en-US" smtClean="0">
                <a:cs typeface="Arial" charset="0"/>
              </a:rPr>
              <a:pPr/>
              <a:t>2</a:t>
            </a:fld>
            <a:endParaRPr lang="en-US" altLang="zh-CN" smtClean="0">
              <a:cs typeface="Arial" charset="0"/>
            </a:endParaRPr>
          </a:p>
        </p:txBody>
      </p:sp>
      <p:sp>
        <p:nvSpPr>
          <p:cNvPr id="18434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032DF0-B634-499F-8EBF-4CEED9641C98}" type="slidenum">
              <a:rPr lang="zh-CN" altLang="en-US" smtClean="0">
                <a:cs typeface="Arial" charset="0"/>
              </a:rPr>
              <a:pPr/>
              <a:t>3</a:t>
            </a:fld>
            <a:endParaRPr lang="en-US" altLang="zh-CN" smtClean="0">
              <a:cs typeface="Arial" charset="0"/>
            </a:endParaRPr>
          </a:p>
        </p:txBody>
      </p:sp>
      <p:sp>
        <p:nvSpPr>
          <p:cNvPr id="20482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01000" y="6553200"/>
            <a:ext cx="990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>
                <a:solidFill>
                  <a:srgbClr val="0066FF"/>
                </a:solidFill>
                <a:latin typeface="+mn-lt"/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24.xml"/><Relationship Id="rId13" Type="http://schemas.openxmlformats.org/officeDocument/2006/relationships/slide" Target="slide20.xml"/><Relationship Id="rId18" Type="http://schemas.openxmlformats.org/officeDocument/2006/relationships/slide" Target="slide16.xml"/><Relationship Id="rId26" Type="http://schemas.openxmlformats.org/officeDocument/2006/relationships/slide" Target="slide27.xml"/><Relationship Id="rId3" Type="http://schemas.openxmlformats.org/officeDocument/2006/relationships/audio" Target="../media/audio2.wav"/><Relationship Id="rId21" Type="http://schemas.openxmlformats.org/officeDocument/2006/relationships/slide" Target="slide31.xml"/><Relationship Id="rId7" Type="http://schemas.openxmlformats.org/officeDocument/2006/relationships/slide" Target="slide19.xml"/><Relationship Id="rId12" Type="http://schemas.openxmlformats.org/officeDocument/2006/relationships/slide" Target="slide15.xml"/><Relationship Id="rId17" Type="http://schemas.openxmlformats.org/officeDocument/2006/relationships/slide" Target="slide11.xml"/><Relationship Id="rId25" Type="http://schemas.openxmlformats.org/officeDocument/2006/relationships/slide" Target="slide22.xml"/><Relationship Id="rId33" Type="http://schemas.openxmlformats.org/officeDocument/2006/relationships/slide" Target="slide33.xml"/><Relationship Id="rId2" Type="http://schemas.openxmlformats.org/officeDocument/2006/relationships/notesSlide" Target="../notesSlides/notesSlide2.xml"/><Relationship Id="rId16" Type="http://schemas.openxmlformats.org/officeDocument/2006/relationships/slide" Target="slide6.xml"/><Relationship Id="rId20" Type="http://schemas.openxmlformats.org/officeDocument/2006/relationships/slide" Target="slide26.xml"/><Relationship Id="rId29" Type="http://schemas.openxmlformats.org/officeDocument/2006/relationships/slide" Target="slide1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4.xml"/><Relationship Id="rId11" Type="http://schemas.openxmlformats.org/officeDocument/2006/relationships/slide" Target="slide10.xml"/><Relationship Id="rId24" Type="http://schemas.openxmlformats.org/officeDocument/2006/relationships/slide" Target="slide17.xml"/><Relationship Id="rId32" Type="http://schemas.openxmlformats.org/officeDocument/2006/relationships/slide" Target="slide28.xml"/><Relationship Id="rId5" Type="http://schemas.openxmlformats.org/officeDocument/2006/relationships/slide" Target="slide9.xml"/><Relationship Id="rId15" Type="http://schemas.openxmlformats.org/officeDocument/2006/relationships/slide" Target="slide30.xml"/><Relationship Id="rId23" Type="http://schemas.openxmlformats.org/officeDocument/2006/relationships/slide" Target="slide12.xml"/><Relationship Id="rId28" Type="http://schemas.openxmlformats.org/officeDocument/2006/relationships/slide" Target="slide8.xml"/><Relationship Id="rId10" Type="http://schemas.openxmlformats.org/officeDocument/2006/relationships/slide" Target="slide5.xml"/><Relationship Id="rId19" Type="http://schemas.openxmlformats.org/officeDocument/2006/relationships/slide" Target="slide21.xml"/><Relationship Id="rId31" Type="http://schemas.openxmlformats.org/officeDocument/2006/relationships/slide" Target="slide23.xml"/><Relationship Id="rId4" Type="http://schemas.openxmlformats.org/officeDocument/2006/relationships/slide" Target="slide4.xml"/><Relationship Id="rId9" Type="http://schemas.openxmlformats.org/officeDocument/2006/relationships/slide" Target="slide29.xml"/><Relationship Id="rId14" Type="http://schemas.openxmlformats.org/officeDocument/2006/relationships/slide" Target="slide25.xml"/><Relationship Id="rId22" Type="http://schemas.openxmlformats.org/officeDocument/2006/relationships/slide" Target="slide7.xml"/><Relationship Id="rId27" Type="http://schemas.openxmlformats.org/officeDocument/2006/relationships/slide" Target="slide32.xml"/><Relationship Id="rId30" Type="http://schemas.openxmlformats.org/officeDocument/2006/relationships/slide" Target="slide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1752600" y="2667000"/>
            <a:ext cx="579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>
                <a:ea typeface="宋体" pitchFamily="2" charset="-122"/>
              </a:rPr>
              <a:t>Click Once to Begin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solidFill>
            <a:schemeClr val="bg1"/>
          </a:solidFill>
        </p:spPr>
        <p:txBody>
          <a:bodyPr/>
          <a:lstStyle/>
          <a:p>
            <a:r>
              <a:rPr lang="en-US" altLang="zh-CN" sz="8800" b="1" smtClean="0">
                <a:ea typeface="宋体" pitchFamily="2" charset="-122"/>
              </a:rPr>
              <a:t>JEOPARDY!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Social Studies Edition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heme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5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nimBg="1" autoUpdateAnimBg="0"/>
      <p:bldP spid="4099" grpId="0" build="p" autoUpdateAnimBg="0" advAuto="200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zh-CN" sz="6000" b="1" smtClean="0">
                <a:ea typeface="宋体" pitchFamily="2" charset="-122"/>
              </a:rPr>
              <a:t>2/200 – What was the purpose of the terra cotta warriors?</a:t>
            </a:r>
            <a:endParaRPr lang="en-US" altLang="zh-CN" smtClean="0">
              <a:ea typeface="宋体" pitchFamily="2" charset="-122"/>
            </a:endParaRPr>
          </a:p>
        </p:txBody>
      </p:sp>
      <p:sp>
        <p:nvSpPr>
          <p:cNvPr id="27651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276600"/>
            <a:ext cx="7772400" cy="1143000"/>
          </a:xfrm>
        </p:spPr>
        <p:txBody>
          <a:bodyPr/>
          <a:lstStyle/>
          <a:p>
            <a:r>
              <a:rPr lang="en-US" altLang="zh-CN" sz="6000" b="1" smtClean="0">
                <a:ea typeface="宋体" pitchFamily="2" charset="-122"/>
              </a:rPr>
              <a:t>2/300 – Why was Shihuangdi known for being a cruel ruler? Give 3 specific examples.</a:t>
            </a:r>
            <a:endParaRPr lang="en-US" altLang="zh-CN" smtClean="0">
              <a:ea typeface="宋体" pitchFamily="2" charset="-122"/>
            </a:endParaRPr>
          </a:p>
        </p:txBody>
      </p:sp>
      <p:sp>
        <p:nvSpPr>
          <p:cNvPr id="28675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1524000" y="457200"/>
            <a:ext cx="6324600" cy="1006475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6000" b="1">
                <a:ea typeface="宋体" pitchFamily="2" charset="-122"/>
              </a:rPr>
              <a:t>Daily Double!!!</a:t>
            </a:r>
            <a:endParaRPr lang="en-US" altLang="zh-CN">
              <a:ea typeface="宋体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ail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657600"/>
            <a:ext cx="7772400" cy="1143000"/>
          </a:xfrm>
        </p:spPr>
        <p:txBody>
          <a:bodyPr/>
          <a:lstStyle/>
          <a:p>
            <a:r>
              <a:rPr lang="en-US" altLang="zh-CN" sz="5200" b="1" smtClean="0">
                <a:ea typeface="宋体" pitchFamily="2" charset="-122"/>
              </a:rPr>
              <a:t>2/400 – Did China’s First Emperor leave a positive or negative legacy? Give 3 specific details to support your answer.</a:t>
            </a:r>
            <a:endParaRPr lang="en-US" altLang="zh-CN" sz="5200" smtClean="0">
              <a:ea typeface="宋体" pitchFamily="2" charset="-122"/>
            </a:endParaRPr>
          </a:p>
        </p:txBody>
      </p:sp>
      <p:sp>
        <p:nvSpPr>
          <p:cNvPr id="29699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90800"/>
            <a:ext cx="7772400" cy="1143000"/>
          </a:xfrm>
        </p:spPr>
        <p:txBody>
          <a:bodyPr/>
          <a:lstStyle/>
          <a:p>
            <a:r>
              <a:rPr lang="en-US" altLang="zh-CN" sz="6000" b="1" smtClean="0">
                <a:ea typeface="宋体" pitchFamily="2" charset="-122"/>
              </a:rPr>
              <a:t>2/500 – What problem did The First Emperor face when he took power? What was his solution? Give 3 specific details.</a:t>
            </a:r>
          </a:p>
        </p:txBody>
      </p:sp>
      <p:sp>
        <p:nvSpPr>
          <p:cNvPr id="30723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zh-CN" sz="5400" b="1" smtClean="0">
                <a:ea typeface="宋体" pitchFamily="2" charset="-122"/>
              </a:rPr>
              <a:t>3/100: What kind of ears does a dragon have?</a:t>
            </a:r>
            <a:endParaRPr lang="en-US" altLang="zh-CN" sz="4000" smtClean="0">
              <a:ea typeface="宋体" pitchFamily="2" charset="-122"/>
            </a:endParaRPr>
          </a:p>
        </p:txBody>
      </p:sp>
      <p:sp>
        <p:nvSpPr>
          <p:cNvPr id="31747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zh-CN" sz="5400" b="1" smtClean="0">
                <a:ea typeface="宋体" pitchFamily="2" charset="-122"/>
              </a:rPr>
              <a:t>3/200 – What did the ancient Chinese believe the purpose of dragons were?</a:t>
            </a:r>
          </a:p>
        </p:txBody>
      </p:sp>
      <p:sp>
        <p:nvSpPr>
          <p:cNvPr id="32771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zh-CN" sz="5400" b="1" smtClean="0">
                <a:ea typeface="宋体" pitchFamily="2" charset="-122"/>
              </a:rPr>
              <a:t>3/300 – What was the original purpose of the Chinese New Year Festival? And what is special about the Year of the Dragon?</a:t>
            </a:r>
            <a:endParaRPr lang="en-US" altLang="zh-CN" sz="4000" smtClean="0">
              <a:ea typeface="宋体" pitchFamily="2" charset="-122"/>
            </a:endParaRPr>
          </a:p>
        </p:txBody>
      </p:sp>
      <p:sp>
        <p:nvSpPr>
          <p:cNvPr id="33795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0"/>
            <a:ext cx="7772400" cy="1143000"/>
          </a:xfrm>
        </p:spPr>
        <p:txBody>
          <a:bodyPr/>
          <a:lstStyle/>
          <a:p>
            <a:r>
              <a:rPr lang="en-US" altLang="zh-CN" sz="5400" b="1" smtClean="0">
                <a:ea typeface="宋体" pitchFamily="2" charset="-122"/>
              </a:rPr>
              <a:t>3/400 – Give 2 comparisons and 2 contrasts between Chinese and Western Dragons</a:t>
            </a:r>
            <a:endParaRPr lang="en-US" altLang="zh-CN" sz="4000" smtClean="0">
              <a:ea typeface="宋体" pitchFamily="2" charset="-122"/>
            </a:endParaRPr>
          </a:p>
        </p:txBody>
      </p:sp>
      <p:sp>
        <p:nvSpPr>
          <p:cNvPr id="34819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743200"/>
            <a:ext cx="7772400" cy="1143000"/>
          </a:xfrm>
        </p:spPr>
        <p:txBody>
          <a:bodyPr/>
          <a:lstStyle/>
          <a:p>
            <a:r>
              <a:rPr lang="en-US" altLang="zh-CN" sz="5400" b="1" smtClean="0">
                <a:ea typeface="宋体" pitchFamily="2" charset="-122"/>
              </a:rPr>
              <a:t>3/500 – Name all of the animal parts that make up a dragon</a:t>
            </a:r>
            <a:br>
              <a:rPr lang="en-US" altLang="zh-CN" sz="5400" b="1" smtClean="0">
                <a:ea typeface="宋体" pitchFamily="2" charset="-122"/>
              </a:rPr>
            </a:br>
            <a:r>
              <a:rPr lang="en-US" altLang="zh-CN" sz="5400" b="1" smtClean="0">
                <a:ea typeface="宋体" pitchFamily="2" charset="-122"/>
              </a:rPr>
              <a:t> </a:t>
            </a:r>
            <a:br>
              <a:rPr lang="en-US" altLang="zh-CN" sz="5400" b="1" smtClean="0">
                <a:ea typeface="宋体" pitchFamily="2" charset="-122"/>
              </a:rPr>
            </a:br>
            <a:r>
              <a:rPr lang="en-US" altLang="zh-CN" sz="4800" b="1" smtClean="0">
                <a:ea typeface="宋体" pitchFamily="2" charset="-122"/>
              </a:rPr>
              <a:t>Bonus (100):</a:t>
            </a:r>
            <a:br>
              <a:rPr lang="en-US" altLang="zh-CN" sz="4800" b="1" smtClean="0">
                <a:ea typeface="宋体" pitchFamily="2" charset="-122"/>
              </a:rPr>
            </a:br>
            <a:r>
              <a:rPr lang="en-US" altLang="zh-CN" sz="4800" b="1" smtClean="0">
                <a:ea typeface="宋体" pitchFamily="2" charset="-122"/>
              </a:rPr>
              <a:t>Name the evil</a:t>
            </a:r>
            <a:br>
              <a:rPr lang="en-US" altLang="zh-CN" sz="4800" b="1" smtClean="0">
                <a:ea typeface="宋体" pitchFamily="2" charset="-122"/>
              </a:rPr>
            </a:br>
            <a:r>
              <a:rPr lang="en-US" altLang="zh-CN" sz="4800" b="1" smtClean="0">
                <a:ea typeface="宋体" pitchFamily="2" charset="-122"/>
              </a:rPr>
              <a:t>dragon from </a:t>
            </a:r>
            <a:br>
              <a:rPr lang="en-US" altLang="zh-CN" sz="4800" b="1" smtClean="0">
                <a:ea typeface="宋体" pitchFamily="2" charset="-122"/>
              </a:rPr>
            </a:br>
            <a:r>
              <a:rPr lang="en-US" altLang="zh-CN" sz="4800" b="1" i="1" smtClean="0">
                <a:ea typeface="宋体" pitchFamily="2" charset="-122"/>
              </a:rPr>
              <a:t>The Hobbit</a:t>
            </a:r>
          </a:p>
        </p:txBody>
      </p:sp>
      <p:sp>
        <p:nvSpPr>
          <p:cNvPr id="35843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  <p:pic>
        <p:nvPicPr>
          <p:cNvPr id="35844" name="Picture 4" descr="Chinese Dragon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233738"/>
            <a:ext cx="2251075" cy="3624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zh-CN" sz="5400" b="1" smtClean="0">
                <a:ea typeface="宋体" pitchFamily="2" charset="-122"/>
              </a:rPr>
              <a:t>4/100 – What were the farmers, hunters and nomads fighting for?</a:t>
            </a:r>
            <a:endParaRPr lang="en-US" altLang="zh-CN" sz="4000" smtClean="0">
              <a:ea typeface="宋体" pitchFamily="2" charset="-122"/>
            </a:endParaRPr>
          </a:p>
        </p:txBody>
      </p:sp>
      <p:sp>
        <p:nvSpPr>
          <p:cNvPr id="36867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1066800" y="304800"/>
            <a:ext cx="6705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6000" b="1">
                <a:latin typeface="Benguiat Frisky"/>
                <a:ea typeface="宋体" pitchFamily="2" charset="-122"/>
              </a:rPr>
              <a:t>JEOPARDY!</a:t>
            </a:r>
            <a:endParaRPr lang="en-US" altLang="zh-CN" sz="3200">
              <a:ea typeface="宋体" pitchFamily="2" charset="-122"/>
            </a:endParaRPr>
          </a:p>
        </p:txBody>
      </p:sp>
      <p:sp>
        <p:nvSpPr>
          <p:cNvPr id="17411" name="Text Box 4"/>
          <p:cNvSpPr txBox="1">
            <a:spLocks noChangeArrowheads="1"/>
          </p:cNvSpPr>
          <p:nvPr/>
        </p:nvSpPr>
        <p:spPr bwMode="auto">
          <a:xfrm>
            <a:off x="381000" y="27432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4" action="ppaction://hlinksldjump"/>
              </a:rPr>
              <a:t>100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12" name="Text Box 5"/>
          <p:cNvSpPr txBox="1">
            <a:spLocks noChangeArrowheads="1"/>
          </p:cNvSpPr>
          <p:nvPr/>
        </p:nvSpPr>
        <p:spPr bwMode="auto">
          <a:xfrm>
            <a:off x="1782763" y="274320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5" action="ppaction://hlinksldjump"/>
              </a:rPr>
              <a:t>100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13" name="Text Box 6"/>
          <p:cNvSpPr txBox="1">
            <a:spLocks noChangeArrowheads="1"/>
          </p:cNvSpPr>
          <p:nvPr/>
        </p:nvSpPr>
        <p:spPr bwMode="auto">
          <a:xfrm>
            <a:off x="3184525" y="27432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6" action="ppaction://hlinksldjump"/>
              </a:rPr>
              <a:t>100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14" name="Text Box 7"/>
          <p:cNvSpPr txBox="1">
            <a:spLocks noChangeArrowheads="1"/>
          </p:cNvSpPr>
          <p:nvPr/>
        </p:nvSpPr>
        <p:spPr bwMode="auto">
          <a:xfrm>
            <a:off x="4586288" y="274320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7" action="ppaction://hlinksldjump"/>
              </a:rPr>
              <a:t>100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15" name="Text Box 8"/>
          <p:cNvSpPr txBox="1">
            <a:spLocks noChangeArrowheads="1"/>
          </p:cNvSpPr>
          <p:nvPr/>
        </p:nvSpPr>
        <p:spPr bwMode="auto">
          <a:xfrm>
            <a:off x="5988050" y="27432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8" action="ppaction://hlinksldjump"/>
              </a:rPr>
              <a:t>100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16" name="Text Box 9"/>
          <p:cNvSpPr txBox="1">
            <a:spLocks noChangeArrowheads="1"/>
          </p:cNvSpPr>
          <p:nvPr/>
        </p:nvSpPr>
        <p:spPr bwMode="auto">
          <a:xfrm>
            <a:off x="7391400" y="27432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9" action="ppaction://hlinksldjump"/>
              </a:rPr>
              <a:t>100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17" name="Text Box 10"/>
          <p:cNvSpPr txBox="1">
            <a:spLocks noChangeArrowheads="1"/>
          </p:cNvSpPr>
          <p:nvPr/>
        </p:nvSpPr>
        <p:spPr bwMode="auto">
          <a:xfrm>
            <a:off x="381000" y="35242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10" action="ppaction://hlinksldjump"/>
              </a:rPr>
              <a:t>200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18" name="Text Box 11"/>
          <p:cNvSpPr txBox="1">
            <a:spLocks noChangeArrowheads="1"/>
          </p:cNvSpPr>
          <p:nvPr/>
        </p:nvSpPr>
        <p:spPr bwMode="auto">
          <a:xfrm>
            <a:off x="1782763" y="352425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11" action="ppaction://hlinksldjump"/>
              </a:rPr>
              <a:t>200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19" name="Text Box 12"/>
          <p:cNvSpPr txBox="1">
            <a:spLocks noChangeArrowheads="1"/>
          </p:cNvSpPr>
          <p:nvPr/>
        </p:nvSpPr>
        <p:spPr bwMode="auto">
          <a:xfrm>
            <a:off x="3184525" y="35242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12" action="ppaction://hlinksldjump"/>
              </a:rPr>
              <a:t>200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20" name="Text Box 13"/>
          <p:cNvSpPr txBox="1">
            <a:spLocks noChangeArrowheads="1"/>
          </p:cNvSpPr>
          <p:nvPr/>
        </p:nvSpPr>
        <p:spPr bwMode="auto">
          <a:xfrm>
            <a:off x="4586288" y="352425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13" action="ppaction://hlinksldjump"/>
              </a:rPr>
              <a:t>200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21" name="Text Box 14"/>
          <p:cNvSpPr txBox="1">
            <a:spLocks noChangeArrowheads="1"/>
          </p:cNvSpPr>
          <p:nvPr/>
        </p:nvSpPr>
        <p:spPr bwMode="auto">
          <a:xfrm>
            <a:off x="5988050" y="35242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14" action="ppaction://hlinksldjump"/>
              </a:rPr>
              <a:t>200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22" name="Text Box 15"/>
          <p:cNvSpPr txBox="1">
            <a:spLocks noChangeArrowheads="1"/>
          </p:cNvSpPr>
          <p:nvPr/>
        </p:nvSpPr>
        <p:spPr bwMode="auto">
          <a:xfrm>
            <a:off x="7391400" y="35242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15" action="ppaction://hlinksldjump"/>
              </a:rPr>
              <a:t>200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23" name="Text Box 16"/>
          <p:cNvSpPr txBox="1">
            <a:spLocks noChangeArrowheads="1"/>
          </p:cNvSpPr>
          <p:nvPr/>
        </p:nvSpPr>
        <p:spPr bwMode="auto">
          <a:xfrm>
            <a:off x="381000" y="43053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16" action="ppaction://hlinksldjump"/>
              </a:rPr>
              <a:t>300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24" name="Text Box 17"/>
          <p:cNvSpPr txBox="1">
            <a:spLocks noChangeArrowheads="1"/>
          </p:cNvSpPr>
          <p:nvPr/>
        </p:nvSpPr>
        <p:spPr bwMode="auto">
          <a:xfrm>
            <a:off x="1782763" y="430530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17" action="ppaction://hlinksldjump"/>
              </a:rPr>
              <a:t>300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25" name="Text Box 18"/>
          <p:cNvSpPr txBox="1">
            <a:spLocks noChangeArrowheads="1"/>
          </p:cNvSpPr>
          <p:nvPr/>
        </p:nvSpPr>
        <p:spPr bwMode="auto">
          <a:xfrm>
            <a:off x="3184525" y="43053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18" action="ppaction://hlinksldjump"/>
              </a:rPr>
              <a:t>300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26" name="Text Box 19"/>
          <p:cNvSpPr txBox="1">
            <a:spLocks noChangeArrowheads="1"/>
          </p:cNvSpPr>
          <p:nvPr/>
        </p:nvSpPr>
        <p:spPr bwMode="auto">
          <a:xfrm>
            <a:off x="4586288" y="430530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19" action="ppaction://hlinksldjump"/>
              </a:rPr>
              <a:t>300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27" name="Text Box 20"/>
          <p:cNvSpPr txBox="1">
            <a:spLocks noChangeArrowheads="1"/>
          </p:cNvSpPr>
          <p:nvPr/>
        </p:nvSpPr>
        <p:spPr bwMode="auto">
          <a:xfrm>
            <a:off x="5988050" y="43053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20" action="ppaction://hlinksldjump"/>
              </a:rPr>
              <a:t>300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28" name="Text Box 21"/>
          <p:cNvSpPr txBox="1">
            <a:spLocks noChangeArrowheads="1"/>
          </p:cNvSpPr>
          <p:nvPr/>
        </p:nvSpPr>
        <p:spPr bwMode="auto">
          <a:xfrm>
            <a:off x="7391400" y="43053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21" action="ppaction://hlinksldjump"/>
              </a:rPr>
              <a:t>300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29" name="Text Box 28"/>
          <p:cNvSpPr txBox="1">
            <a:spLocks noChangeArrowheads="1"/>
          </p:cNvSpPr>
          <p:nvPr/>
        </p:nvSpPr>
        <p:spPr bwMode="auto">
          <a:xfrm>
            <a:off x="381000" y="50863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22" action="ppaction://hlinksldjump"/>
              </a:rPr>
              <a:t>400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30" name="Text Box 29"/>
          <p:cNvSpPr txBox="1">
            <a:spLocks noChangeArrowheads="1"/>
          </p:cNvSpPr>
          <p:nvPr/>
        </p:nvSpPr>
        <p:spPr bwMode="auto">
          <a:xfrm>
            <a:off x="1782763" y="508635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23" action="ppaction://hlinksldjump"/>
              </a:rPr>
              <a:t>400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31" name="Text Box 30"/>
          <p:cNvSpPr txBox="1">
            <a:spLocks noChangeArrowheads="1"/>
          </p:cNvSpPr>
          <p:nvPr/>
        </p:nvSpPr>
        <p:spPr bwMode="auto">
          <a:xfrm>
            <a:off x="3184525" y="50863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24" action="ppaction://hlinksldjump"/>
              </a:rPr>
              <a:t>400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32" name="Text Box 31"/>
          <p:cNvSpPr txBox="1">
            <a:spLocks noChangeArrowheads="1"/>
          </p:cNvSpPr>
          <p:nvPr/>
        </p:nvSpPr>
        <p:spPr bwMode="auto">
          <a:xfrm>
            <a:off x="4586288" y="508635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25" action="ppaction://hlinksldjump"/>
              </a:rPr>
              <a:t>400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33" name="Text Box 32"/>
          <p:cNvSpPr txBox="1">
            <a:spLocks noChangeArrowheads="1"/>
          </p:cNvSpPr>
          <p:nvPr/>
        </p:nvSpPr>
        <p:spPr bwMode="auto">
          <a:xfrm>
            <a:off x="5988050" y="50863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26" action="ppaction://hlinksldjump"/>
              </a:rPr>
              <a:t>400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34" name="Text Box 33"/>
          <p:cNvSpPr txBox="1">
            <a:spLocks noChangeArrowheads="1"/>
          </p:cNvSpPr>
          <p:nvPr/>
        </p:nvSpPr>
        <p:spPr bwMode="auto">
          <a:xfrm>
            <a:off x="7391400" y="50863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27" action="ppaction://hlinksldjump"/>
              </a:rPr>
              <a:t>400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35" name="Text Box 34"/>
          <p:cNvSpPr txBox="1">
            <a:spLocks noChangeArrowheads="1"/>
          </p:cNvSpPr>
          <p:nvPr/>
        </p:nvSpPr>
        <p:spPr bwMode="auto">
          <a:xfrm>
            <a:off x="381000" y="58674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28" action="ppaction://hlinksldjump"/>
              </a:rPr>
              <a:t>500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36" name="Text Box 35"/>
          <p:cNvSpPr txBox="1">
            <a:spLocks noChangeArrowheads="1"/>
          </p:cNvSpPr>
          <p:nvPr/>
        </p:nvSpPr>
        <p:spPr bwMode="auto">
          <a:xfrm>
            <a:off x="1782763" y="586740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29" action="ppaction://hlinksldjump"/>
              </a:rPr>
              <a:t>500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37" name="Text Box 36"/>
          <p:cNvSpPr txBox="1">
            <a:spLocks noChangeArrowheads="1"/>
          </p:cNvSpPr>
          <p:nvPr/>
        </p:nvSpPr>
        <p:spPr bwMode="auto">
          <a:xfrm>
            <a:off x="3184525" y="58674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30" action="ppaction://hlinksldjump"/>
              </a:rPr>
              <a:t>500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38" name="Text Box 37"/>
          <p:cNvSpPr txBox="1">
            <a:spLocks noChangeArrowheads="1"/>
          </p:cNvSpPr>
          <p:nvPr/>
        </p:nvSpPr>
        <p:spPr bwMode="auto">
          <a:xfrm>
            <a:off x="4586288" y="586740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31" action="ppaction://hlinksldjump"/>
              </a:rPr>
              <a:t>500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39" name="Text Box 38"/>
          <p:cNvSpPr txBox="1">
            <a:spLocks noChangeArrowheads="1"/>
          </p:cNvSpPr>
          <p:nvPr/>
        </p:nvSpPr>
        <p:spPr bwMode="auto">
          <a:xfrm>
            <a:off x="5988050" y="58674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32" action="ppaction://hlinksldjump"/>
              </a:rPr>
              <a:t>500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40" name="Text Box 39"/>
          <p:cNvSpPr txBox="1">
            <a:spLocks noChangeArrowheads="1"/>
          </p:cNvSpPr>
          <p:nvPr/>
        </p:nvSpPr>
        <p:spPr bwMode="auto">
          <a:xfrm>
            <a:off x="7391400" y="58674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33" action="ppaction://hlinksldjump"/>
              </a:rPr>
              <a:t>500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2094" name="Text Box 46"/>
          <p:cNvSpPr txBox="1">
            <a:spLocks noChangeArrowheads="1"/>
          </p:cNvSpPr>
          <p:nvPr/>
        </p:nvSpPr>
        <p:spPr bwMode="auto">
          <a:xfrm>
            <a:off x="381000" y="1447800"/>
            <a:ext cx="1325563" cy="1096963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200">
                <a:ea typeface="宋体" pitchFamily="2" charset="-122"/>
              </a:rPr>
              <a:t>6 Themes</a:t>
            </a:r>
          </a:p>
        </p:txBody>
      </p:sp>
      <p:sp>
        <p:nvSpPr>
          <p:cNvPr id="2095" name="Text Box 47"/>
          <p:cNvSpPr txBox="1">
            <a:spLocks noChangeArrowheads="1"/>
          </p:cNvSpPr>
          <p:nvPr/>
        </p:nvSpPr>
        <p:spPr bwMode="auto">
          <a:xfrm>
            <a:off x="1782763" y="1447800"/>
            <a:ext cx="1325562" cy="1096963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200">
                <a:ea typeface="宋体" pitchFamily="2" charset="-122"/>
              </a:rPr>
              <a:t>The First Emperor</a:t>
            </a:r>
            <a:endParaRPr lang="en-US" altLang="zh-CN" sz="1600">
              <a:ea typeface="宋体" pitchFamily="2" charset="-122"/>
            </a:endParaRPr>
          </a:p>
        </p:txBody>
      </p:sp>
      <p:sp>
        <p:nvSpPr>
          <p:cNvPr id="2096" name="Text Box 48"/>
          <p:cNvSpPr txBox="1">
            <a:spLocks noChangeArrowheads="1"/>
          </p:cNvSpPr>
          <p:nvPr/>
        </p:nvSpPr>
        <p:spPr bwMode="auto">
          <a:xfrm>
            <a:off x="3184525" y="1447800"/>
            <a:ext cx="1325563" cy="1096963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>
                <a:ea typeface="宋体" pitchFamily="2" charset="-122"/>
              </a:rPr>
              <a:t>Dragons</a:t>
            </a:r>
          </a:p>
        </p:txBody>
      </p:sp>
      <p:sp>
        <p:nvSpPr>
          <p:cNvPr id="2097" name="Text Box 49"/>
          <p:cNvSpPr txBox="1">
            <a:spLocks noChangeArrowheads="1"/>
          </p:cNvSpPr>
          <p:nvPr/>
        </p:nvSpPr>
        <p:spPr bwMode="auto">
          <a:xfrm>
            <a:off x="4586288" y="1447800"/>
            <a:ext cx="1325562" cy="1096963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200">
                <a:ea typeface="宋体" pitchFamily="2" charset="-122"/>
              </a:rPr>
              <a:t>Ancient China</a:t>
            </a:r>
          </a:p>
        </p:txBody>
      </p:sp>
      <p:sp>
        <p:nvSpPr>
          <p:cNvPr id="2098" name="Text Box 50"/>
          <p:cNvSpPr txBox="1">
            <a:spLocks noChangeArrowheads="1"/>
          </p:cNvSpPr>
          <p:nvPr/>
        </p:nvSpPr>
        <p:spPr bwMode="auto">
          <a:xfrm>
            <a:off x="5988050" y="1447800"/>
            <a:ext cx="1325563" cy="1096963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200">
                <a:ea typeface="宋体" pitchFamily="2" charset="-122"/>
              </a:rPr>
              <a:t>China - </a:t>
            </a:r>
            <a:r>
              <a:rPr lang="en-US" altLang="zh-CN" sz="2000">
                <a:ea typeface="宋体" pitchFamily="2" charset="-122"/>
              </a:rPr>
              <a:t>Geography</a:t>
            </a:r>
          </a:p>
        </p:txBody>
      </p:sp>
      <p:sp>
        <p:nvSpPr>
          <p:cNvPr id="2099" name="Text Box 51"/>
          <p:cNvSpPr txBox="1">
            <a:spLocks noChangeArrowheads="1"/>
          </p:cNvSpPr>
          <p:nvPr/>
        </p:nvSpPr>
        <p:spPr bwMode="auto">
          <a:xfrm>
            <a:off x="7391400" y="1447800"/>
            <a:ext cx="1325563" cy="1096963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200">
                <a:ea typeface="宋体" pitchFamily="2" charset="-122"/>
              </a:rPr>
              <a:t>Dynasties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tegori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7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tegori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4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1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8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2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9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6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3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7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4" grpId="0" build="p" animBg="1" autoUpdateAnimBg="0" advAuto="200"/>
      <p:bldP spid="2095" grpId="0" build="p" animBg="1" autoUpdateAnimBg="0" advAuto="200"/>
      <p:bldP spid="2096" grpId="0" build="p" animBg="1" autoUpdateAnimBg="0" advAuto="200"/>
      <p:bldP spid="2097" grpId="0" build="p" animBg="1" autoUpdateAnimBg="0" advAuto="200"/>
      <p:bldP spid="2098" grpId="0" build="p" animBg="1" autoUpdateAnimBg="0" advAuto="200"/>
      <p:bldP spid="2099" grpId="0" build="p" animBg="1" autoUpdateAnimBg="0" advAuto="20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zh-CN" sz="5400" b="1" smtClean="0">
                <a:ea typeface="宋体" pitchFamily="2" charset="-122"/>
              </a:rPr>
              <a:t>4/200 – What is the name often given to a sequence of rulers from a powerful family?</a:t>
            </a:r>
            <a:endParaRPr lang="en-US" altLang="zh-CN" sz="4000" smtClean="0">
              <a:ea typeface="宋体" pitchFamily="2" charset="-122"/>
            </a:endParaRPr>
          </a:p>
        </p:txBody>
      </p:sp>
      <p:sp>
        <p:nvSpPr>
          <p:cNvPr id="37891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zh-CN" sz="5400" b="1" smtClean="0">
                <a:ea typeface="宋体" pitchFamily="2" charset="-122"/>
              </a:rPr>
              <a:t>4/300 – Why did the Ancient Chinese call their land “The Middle Kingdom”?</a:t>
            </a:r>
          </a:p>
        </p:txBody>
      </p:sp>
      <p:sp>
        <p:nvSpPr>
          <p:cNvPr id="38915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zh-CN" sz="5400" b="1" smtClean="0">
                <a:ea typeface="宋体" pitchFamily="2" charset="-122"/>
              </a:rPr>
              <a:t>4/400 – What is the first dynasty that we have significant historical evidence for? How was it first discovered?</a:t>
            </a:r>
          </a:p>
        </p:txBody>
      </p:sp>
      <p:sp>
        <p:nvSpPr>
          <p:cNvPr id="39939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zh-CN" sz="5400" b="1" smtClean="0">
                <a:ea typeface="宋体" pitchFamily="2" charset="-122"/>
              </a:rPr>
              <a:t>4/500 – Draw a picture of Yin and Yang and explain what each represent. Also, what does the symbol of yin and yang represent for Daoism?</a:t>
            </a:r>
          </a:p>
        </p:txBody>
      </p:sp>
      <p:sp>
        <p:nvSpPr>
          <p:cNvPr id="40963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zh-CN" sz="5400" b="1" smtClean="0">
                <a:ea typeface="宋体" pitchFamily="2" charset="-122"/>
              </a:rPr>
              <a:t>5/100 – Name the two major rivers that run through China</a:t>
            </a:r>
            <a:endParaRPr lang="en-US" altLang="zh-CN" sz="4000" smtClean="0">
              <a:ea typeface="宋体" pitchFamily="2" charset="-122"/>
            </a:endParaRPr>
          </a:p>
        </p:txBody>
      </p:sp>
      <p:sp>
        <p:nvSpPr>
          <p:cNvPr id="41987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zh-CN" sz="5400" b="1" smtClean="0">
                <a:ea typeface="宋体" pitchFamily="2" charset="-122"/>
              </a:rPr>
              <a:t>5/200 – What is the name of the valley where crops were first grown around 7,000BC?</a:t>
            </a:r>
            <a:endParaRPr lang="en-US" altLang="zh-CN" sz="4000" smtClean="0">
              <a:ea typeface="宋体" pitchFamily="2" charset="-122"/>
            </a:endParaRPr>
          </a:p>
        </p:txBody>
      </p:sp>
      <p:sp>
        <p:nvSpPr>
          <p:cNvPr id="43011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zh-CN" sz="5400" b="1" smtClean="0">
                <a:ea typeface="宋体" pitchFamily="2" charset="-122"/>
              </a:rPr>
              <a:t>5/300 – Describe how different climates in China create the best conditions for different types of crops. </a:t>
            </a:r>
            <a:endParaRPr lang="en-US" altLang="zh-CN" sz="4000" smtClean="0">
              <a:ea typeface="宋体" pitchFamily="2" charset="-122"/>
            </a:endParaRPr>
          </a:p>
        </p:txBody>
      </p:sp>
      <p:sp>
        <p:nvSpPr>
          <p:cNvPr id="44035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276600"/>
            <a:ext cx="7772400" cy="1143000"/>
          </a:xfrm>
        </p:spPr>
        <p:txBody>
          <a:bodyPr/>
          <a:lstStyle/>
          <a:p>
            <a:r>
              <a:rPr lang="en-US" altLang="zh-CN" sz="5400" b="1" smtClean="0">
                <a:ea typeface="宋体" pitchFamily="2" charset="-122"/>
              </a:rPr>
              <a:t>5/400 Name 2 natural features that give China isolated valleys. How does this help early Chinese civ.? </a:t>
            </a:r>
            <a:endParaRPr lang="en-US" altLang="zh-CN" sz="4000" smtClean="0">
              <a:ea typeface="宋体" pitchFamily="2" charset="-122"/>
            </a:endParaRPr>
          </a:p>
        </p:txBody>
      </p:sp>
      <p:sp>
        <p:nvSpPr>
          <p:cNvPr id="45059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1524000" y="457200"/>
            <a:ext cx="6324600" cy="1006475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6000" b="1">
                <a:ea typeface="宋体" pitchFamily="2" charset="-122"/>
              </a:rPr>
              <a:t>Daily Double!!!</a:t>
            </a:r>
            <a:endParaRPr lang="en-US" altLang="zh-CN">
              <a:ea typeface="宋体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ail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 animBg="1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895600"/>
            <a:ext cx="7772400" cy="1143000"/>
          </a:xfrm>
        </p:spPr>
        <p:txBody>
          <a:bodyPr/>
          <a:lstStyle/>
          <a:p>
            <a:r>
              <a:rPr lang="en-US" altLang="zh-CN" sz="5400" b="1" smtClean="0">
                <a:ea typeface="宋体" pitchFamily="2" charset="-122"/>
              </a:rPr>
              <a:t>5/500 - Name and describe how 3 major geographical features affected the development of early Chinese civilization.</a:t>
            </a:r>
            <a:endParaRPr lang="en-US" altLang="zh-CN" sz="4000" smtClean="0">
              <a:ea typeface="宋体" pitchFamily="2" charset="-122"/>
            </a:endParaRPr>
          </a:p>
        </p:txBody>
      </p:sp>
      <p:sp>
        <p:nvSpPr>
          <p:cNvPr id="46083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zh-CN" sz="6000" b="1" smtClean="0">
                <a:ea typeface="宋体" pitchFamily="2" charset="-122"/>
              </a:rPr>
              <a:t>6/100 – Who is Shangdi?</a:t>
            </a:r>
            <a:endParaRPr lang="en-US" altLang="zh-CN" smtClean="0">
              <a:ea typeface="宋体" pitchFamily="2" charset="-122"/>
            </a:endParaRPr>
          </a:p>
        </p:txBody>
      </p:sp>
      <p:sp>
        <p:nvSpPr>
          <p:cNvPr id="47107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828800"/>
            <a:ext cx="7467600" cy="1143000"/>
          </a:xfrm>
        </p:spPr>
        <p:txBody>
          <a:bodyPr/>
          <a:lstStyle/>
          <a:p>
            <a:r>
              <a:rPr lang="en-US" altLang="zh-CN" sz="4800" b="1" smtClean="0">
                <a:ea typeface="宋体" pitchFamily="2" charset="-122"/>
              </a:rPr>
              <a:t>Daily Double Graphic and Sound Effect!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3200400"/>
            <a:ext cx="8382000" cy="3276600"/>
          </a:xfrm>
        </p:spPr>
        <p:txBody>
          <a:bodyPr/>
          <a:lstStyle/>
          <a:p>
            <a:r>
              <a:rPr lang="en-US" altLang="zh-CN" sz="2200" b="1" i="1" smtClean="0">
                <a:ea typeface="宋体" pitchFamily="2" charset="-122"/>
              </a:rPr>
              <a:t>DO NOT DELETE THIS SLIDE!</a:t>
            </a:r>
            <a:r>
              <a:rPr lang="en-US" altLang="zh-CN" sz="2200" b="1" smtClean="0">
                <a:ea typeface="宋体" pitchFamily="2" charset="-122"/>
              </a:rPr>
              <a:t>  Deleting it may cause the game links to work improperly.  This slide is hidden during the game, and WILL not appear.</a:t>
            </a:r>
          </a:p>
          <a:p>
            <a:r>
              <a:rPr lang="en-US" altLang="zh-CN" sz="2200" b="1" smtClean="0">
                <a:ea typeface="宋体" pitchFamily="2" charset="-122"/>
              </a:rPr>
              <a:t>In slide view mode, copy the above (red) graphic (click once to select; right click the </a:t>
            </a:r>
            <a:r>
              <a:rPr lang="en-US" altLang="zh-CN" sz="2200" b="1" i="1" u="sng" smtClean="0">
                <a:ea typeface="宋体" pitchFamily="2" charset="-122"/>
              </a:rPr>
              <a:t>border</a:t>
            </a:r>
            <a:r>
              <a:rPr lang="en-US" altLang="zh-CN" sz="2200" b="1" smtClean="0">
                <a:ea typeface="宋体" pitchFamily="2" charset="-122"/>
              </a:rPr>
              <a:t> and choose “copy”).</a:t>
            </a:r>
          </a:p>
          <a:p>
            <a:r>
              <a:rPr lang="en-US" altLang="zh-CN" sz="2200" b="1" smtClean="0">
                <a:ea typeface="宋体" pitchFamily="2" charset="-122"/>
              </a:rPr>
              <a:t>Locate the answer slide which you want to be the daily double</a:t>
            </a:r>
          </a:p>
          <a:p>
            <a:r>
              <a:rPr lang="en-US" altLang="zh-CN" sz="2200" b="1" smtClean="0">
                <a:ea typeface="宋体" pitchFamily="2" charset="-122"/>
              </a:rPr>
              <a:t>Right-click and choose “paste”.  If necessary, reposition the graphic so that it does not cover the answer text.</a:t>
            </a: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1524000" y="609600"/>
            <a:ext cx="6324600" cy="1006475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6000" b="1">
                <a:ea typeface="宋体" pitchFamily="2" charset="-122"/>
              </a:rPr>
              <a:t>Daily Double!!!</a:t>
            </a:r>
            <a:endParaRPr lang="en-US" altLang="zh-CN">
              <a:ea typeface="宋体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ail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 animBg="1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zh-CN" sz="6000" b="1" smtClean="0">
                <a:ea typeface="宋体" pitchFamily="2" charset="-122"/>
              </a:rPr>
              <a:t>6/200 - List and describe two different reasons why bronze is important for the Shang Dynasty </a:t>
            </a:r>
            <a:endParaRPr lang="en-US" altLang="zh-CN" smtClean="0">
              <a:ea typeface="宋体" pitchFamily="2" charset="-122"/>
            </a:endParaRPr>
          </a:p>
        </p:txBody>
      </p:sp>
      <p:sp>
        <p:nvSpPr>
          <p:cNvPr id="48131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zh-CN" sz="6000" b="1" smtClean="0">
                <a:ea typeface="宋体" pitchFamily="2" charset="-122"/>
              </a:rPr>
              <a:t>6/300 – Name 3 accomplishments of the Zhou dynasty</a:t>
            </a:r>
            <a:endParaRPr lang="en-US" altLang="zh-CN" smtClean="0">
              <a:ea typeface="宋体" pitchFamily="2" charset="-122"/>
            </a:endParaRPr>
          </a:p>
        </p:txBody>
      </p:sp>
      <p:sp>
        <p:nvSpPr>
          <p:cNvPr id="49155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zh-CN" sz="6000" b="1" smtClean="0">
                <a:ea typeface="宋体" pitchFamily="2" charset="-122"/>
              </a:rPr>
              <a:t>6/400 - </a:t>
            </a:r>
            <a:r>
              <a:rPr lang="en-US" altLang="zh-CN" sz="5400" b="1" smtClean="0">
                <a:ea typeface="宋体" pitchFamily="2" charset="-122"/>
              </a:rPr>
              <a:t>Explain the 6 steps of the dynastic cycle: be sure to define the Mandate of Heaven in your answer</a:t>
            </a:r>
            <a:r>
              <a:rPr lang="en-US" altLang="zh-CN" b="1" smtClean="0">
                <a:ea typeface="宋体" pitchFamily="2" charset="-122"/>
              </a:rPr>
              <a:t>.</a:t>
            </a:r>
            <a:endParaRPr lang="en-US" altLang="zh-CN" smtClean="0">
              <a:ea typeface="宋体" pitchFamily="2" charset="-122"/>
            </a:endParaRPr>
          </a:p>
        </p:txBody>
      </p:sp>
      <p:sp>
        <p:nvSpPr>
          <p:cNvPr id="50179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429000"/>
            <a:ext cx="7772400" cy="1143000"/>
          </a:xfrm>
        </p:spPr>
        <p:txBody>
          <a:bodyPr/>
          <a:lstStyle/>
          <a:p>
            <a:r>
              <a:rPr lang="en-US" altLang="zh-CN" sz="5400" b="1" smtClean="0">
                <a:ea typeface="宋体" pitchFamily="2" charset="-122"/>
              </a:rPr>
              <a:t>Answer 6/500 – Which state was victorious during the Warring States Period? What 2 things allowed them to win?</a:t>
            </a:r>
            <a:endParaRPr lang="en-US" altLang="zh-CN" sz="5400" smtClean="0">
              <a:ea typeface="宋体" pitchFamily="2" charset="-122"/>
            </a:endParaRPr>
          </a:p>
        </p:txBody>
      </p:sp>
      <p:sp>
        <p:nvSpPr>
          <p:cNvPr id="51203" name="AutoShape 4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81200"/>
            <a:ext cx="7772400" cy="1143000"/>
          </a:xfrm>
        </p:spPr>
        <p:txBody>
          <a:bodyPr/>
          <a:lstStyle/>
          <a:p>
            <a:r>
              <a:rPr lang="en-US" altLang="zh-CN" sz="5400" b="1" smtClean="0">
                <a:ea typeface="宋体" pitchFamily="2" charset="-122"/>
              </a:rPr>
              <a:t>1/100 – Identify this theme: The way of life shared by a group of people</a:t>
            </a:r>
            <a:endParaRPr lang="en-US" altLang="zh-CN" sz="4000" smtClean="0">
              <a:ea typeface="宋体" pitchFamily="2" charset="-122"/>
            </a:endParaRPr>
          </a:p>
        </p:txBody>
      </p:sp>
      <p:sp>
        <p:nvSpPr>
          <p:cNvPr id="21507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zh-CN" sz="5400" b="1" smtClean="0">
                <a:ea typeface="宋体" pitchFamily="2" charset="-122"/>
              </a:rPr>
              <a:t>1/200 – Identify this theme: The system of laws and authority that a society uses to control its members</a:t>
            </a:r>
          </a:p>
        </p:txBody>
      </p:sp>
      <p:sp>
        <p:nvSpPr>
          <p:cNvPr id="22531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zh-CN" sz="5400" b="1" smtClean="0">
                <a:ea typeface="宋体" pitchFamily="2" charset="-122"/>
              </a:rPr>
              <a:t>1/300 - Identify this theme: improving methods of doing things</a:t>
            </a:r>
          </a:p>
        </p:txBody>
      </p:sp>
      <p:sp>
        <p:nvSpPr>
          <p:cNvPr id="23555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zh-CN" sz="5400" b="1" smtClean="0">
                <a:ea typeface="宋体" pitchFamily="2" charset="-122"/>
              </a:rPr>
              <a:t>1/400 - Identify this theme: The way that people respond to and/or are affected by their envirnonment</a:t>
            </a:r>
          </a:p>
        </p:txBody>
      </p:sp>
      <p:sp>
        <p:nvSpPr>
          <p:cNvPr id="24579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zh-CN" sz="5400" b="1" smtClean="0">
                <a:ea typeface="宋体" pitchFamily="2" charset="-122"/>
              </a:rPr>
              <a:t>1/500 – Which theme best describes what you’ve learned about oracle bones and why they’re important to the Shang? Why?</a:t>
            </a:r>
          </a:p>
        </p:txBody>
      </p:sp>
      <p:sp>
        <p:nvSpPr>
          <p:cNvPr id="25603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zh-CN" sz="6000" b="1" smtClean="0">
                <a:ea typeface="宋体" pitchFamily="2" charset="-122"/>
              </a:rPr>
              <a:t>2/100 – Why did Shihuangdi build the first Great Wall of China?</a:t>
            </a:r>
            <a:endParaRPr lang="en-US" altLang="zh-CN" smtClean="0">
              <a:ea typeface="宋体" pitchFamily="2" charset="-122"/>
            </a:endParaRPr>
          </a:p>
        </p:txBody>
      </p:sp>
      <p:sp>
        <p:nvSpPr>
          <p:cNvPr id="26627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99"/>
      </a:dk2>
      <a:lt2>
        <a:srgbClr val="FFFF00"/>
      </a:lt2>
      <a:accent1>
        <a:srgbClr val="FF9900"/>
      </a:accent1>
      <a:accent2>
        <a:srgbClr val="00FFFF"/>
      </a:accent2>
      <a:accent3>
        <a:srgbClr val="AAAACA"/>
      </a:accent3>
      <a:accent4>
        <a:srgbClr val="DADADA"/>
      </a:accent4>
      <a:accent5>
        <a:srgbClr val="FFCAAA"/>
      </a:accent5>
      <a:accent6>
        <a:srgbClr val="00E7E7"/>
      </a:accent6>
      <a:hlink>
        <a:srgbClr val="FFFFFF"/>
      </a:hlink>
      <a:folHlink>
        <a:srgbClr val="00006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752</Words>
  <Application>Microsoft Office PowerPoint</Application>
  <PresentationFormat>On-screen Show (4:3)</PresentationFormat>
  <Paragraphs>147</Paragraphs>
  <Slides>33</Slides>
  <Notes>3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Times New Roman</vt:lpstr>
      <vt:lpstr>Arial</vt:lpstr>
      <vt:lpstr>宋体</vt:lpstr>
      <vt:lpstr>Benguiat Frisky</vt:lpstr>
      <vt:lpstr>Default Design</vt:lpstr>
      <vt:lpstr>JEOPARDY!</vt:lpstr>
      <vt:lpstr>Slide 2</vt:lpstr>
      <vt:lpstr>Daily Double Graphic and Sound Effect!</vt:lpstr>
      <vt:lpstr>1/100 – Identify this theme: The way of life shared by a group of people</vt:lpstr>
      <vt:lpstr>1/200 – Identify this theme: The system of laws and authority that a society uses to control its members</vt:lpstr>
      <vt:lpstr>1/300 - Identify this theme: improving methods of doing things</vt:lpstr>
      <vt:lpstr>1/400 - Identify this theme: The way that people respond to and/or are affected by their envirnonment</vt:lpstr>
      <vt:lpstr>1/500 – Which theme best describes what you’ve learned about oracle bones and why they’re important to the Shang? Why?</vt:lpstr>
      <vt:lpstr>2/100 – Why did Shihuangdi build the first Great Wall of China?</vt:lpstr>
      <vt:lpstr>2/200 – What was the purpose of the terra cotta warriors?</vt:lpstr>
      <vt:lpstr>2/300 – Why was Shihuangdi known for being a cruel ruler? Give 3 specific examples.</vt:lpstr>
      <vt:lpstr>2/400 – Did China’s First Emperor leave a positive or negative legacy? Give 3 specific details to support your answer.</vt:lpstr>
      <vt:lpstr>2/500 – What problem did The First Emperor face when he took power? What was his solution? Give 3 specific details.</vt:lpstr>
      <vt:lpstr>3/100: What kind of ears does a dragon have?</vt:lpstr>
      <vt:lpstr>3/200 – What did the ancient Chinese believe the purpose of dragons were?</vt:lpstr>
      <vt:lpstr>3/300 – What was the original purpose of the Chinese New Year Festival? And what is special about the Year of the Dragon?</vt:lpstr>
      <vt:lpstr>3/400 – Give 2 comparisons and 2 contrasts between Chinese and Western Dragons</vt:lpstr>
      <vt:lpstr>3/500 – Name all of the animal parts that make up a dragon   Bonus (100): Name the evil dragon from  The Hobbit</vt:lpstr>
      <vt:lpstr>4/100 – What were the farmers, hunters and nomads fighting for?</vt:lpstr>
      <vt:lpstr>4/200 – What is the name often given to a sequence of rulers from a powerful family?</vt:lpstr>
      <vt:lpstr>4/300 – Why did the Ancient Chinese call their land “The Middle Kingdom”?</vt:lpstr>
      <vt:lpstr>4/400 – What is the first dynasty that we have significant historical evidence for? How was it first discovered?</vt:lpstr>
      <vt:lpstr>4/500 – Draw a picture of Yin and Yang and explain what each represent. Also, what does the symbol of yin and yang represent for Daoism?</vt:lpstr>
      <vt:lpstr>5/100 – Name the two major rivers that run through China</vt:lpstr>
      <vt:lpstr>5/200 – What is the name of the valley where crops were first grown around 7,000BC?</vt:lpstr>
      <vt:lpstr>5/300 – Describe how different climates in China create the best conditions for different types of crops. </vt:lpstr>
      <vt:lpstr>5/400 Name 2 natural features that give China isolated valleys. How does this help early Chinese civ.? </vt:lpstr>
      <vt:lpstr>5/500 - Name and describe how 3 major geographical features affected the development of early Chinese civilization.</vt:lpstr>
      <vt:lpstr>6/100 – Who is Shangdi?</vt:lpstr>
      <vt:lpstr>6/200 - List and describe two different reasons why bronze is important for the Shang Dynasty </vt:lpstr>
      <vt:lpstr>6/300 – Name 3 accomplishments of the Zhou dynasty</vt:lpstr>
      <vt:lpstr>6/400 - Explain the 6 steps of the dynastic cycle: be sure to define the Mandate of Heaven in your answer.</vt:lpstr>
      <vt:lpstr>Answer 6/500 – Which state was victorious during the Warring States Period? What 2 things allowed them to win?</vt:lpstr>
    </vt:vector>
  </TitlesOfParts>
  <Company>Compaq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Bill Arcuri</dc:creator>
  <cp:lastModifiedBy>Steve_Limkeman</cp:lastModifiedBy>
  <cp:revision>35</cp:revision>
  <dcterms:created xsi:type="dcterms:W3CDTF">2000-09-05T02:28:20Z</dcterms:created>
  <dcterms:modified xsi:type="dcterms:W3CDTF">2014-01-07T04:25:23Z</dcterms:modified>
</cp:coreProperties>
</file>