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8" r:id="rId2"/>
    <p:sldId id="256" r:id="rId3"/>
    <p:sldId id="28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57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0099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410" y="-9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470" y="-96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1A6BBE77-6292-4F81-9FD0-FA3D5FF89D87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64C117E-97CF-408B-AD2D-083ED14F53FD}" type="slidenum">
              <a:rPr lang="zh-CN" altLang="en-US" smtClean="0">
                <a:cs typeface="Arial" charset="0"/>
              </a:rPr>
              <a:pPr/>
              <a:t>1</a:t>
            </a:fld>
            <a:endParaRPr lang="en-US" altLang="zh-CN" smtClean="0">
              <a:cs typeface="Arial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81F7455-7707-4F19-9829-B09CE2E08F88}" type="slidenum">
              <a:rPr lang="zh-CN" altLang="en-US" smtClean="0">
                <a:cs typeface="Arial" charset="0"/>
              </a:rPr>
              <a:pPr/>
              <a:t>2</a:t>
            </a:fld>
            <a:endParaRPr lang="en-US" altLang="zh-CN" smtClean="0">
              <a:cs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499773F-BEB3-46E5-807B-41855FB2BAB6}" type="slidenum">
              <a:rPr lang="zh-CN" altLang="en-US" smtClean="0">
                <a:cs typeface="Arial" charset="0"/>
              </a:rPr>
              <a:pPr/>
              <a:t>3</a:t>
            </a:fld>
            <a:endParaRPr lang="en-US" altLang="zh-CN" smtClean="0">
              <a:cs typeface="Arial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CN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001000" y="6553200"/>
            <a:ext cx="9906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>
                <a:solidFill>
                  <a:srgbClr val="0066FF"/>
                </a:solidFill>
                <a:latin typeface="+mn-lt"/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49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20.xml"/><Relationship Id="rId18" Type="http://schemas.openxmlformats.org/officeDocument/2006/relationships/slide" Target="slide16.xml"/><Relationship Id="rId26" Type="http://schemas.openxmlformats.org/officeDocument/2006/relationships/slide" Target="slide27.xml"/><Relationship Id="rId3" Type="http://schemas.openxmlformats.org/officeDocument/2006/relationships/audio" Target="../media/audio2.wav"/><Relationship Id="rId21" Type="http://schemas.openxmlformats.org/officeDocument/2006/relationships/slide" Target="slide31.xml"/><Relationship Id="rId7" Type="http://schemas.openxmlformats.org/officeDocument/2006/relationships/slide" Target="slide19.xml"/><Relationship Id="rId12" Type="http://schemas.openxmlformats.org/officeDocument/2006/relationships/slide" Target="slide15.xml"/><Relationship Id="rId17" Type="http://schemas.openxmlformats.org/officeDocument/2006/relationships/slide" Target="slide11.xml"/><Relationship Id="rId25" Type="http://schemas.openxmlformats.org/officeDocument/2006/relationships/slide" Target="slide22.xml"/><Relationship Id="rId33" Type="http://schemas.openxmlformats.org/officeDocument/2006/relationships/slide" Target="slide33.xml"/><Relationship Id="rId2" Type="http://schemas.openxmlformats.org/officeDocument/2006/relationships/notesSlide" Target="../notesSlides/notesSlide2.xml"/><Relationship Id="rId16" Type="http://schemas.openxmlformats.org/officeDocument/2006/relationships/slide" Target="slide6.xml"/><Relationship Id="rId20" Type="http://schemas.openxmlformats.org/officeDocument/2006/relationships/slide" Target="slide26.xml"/><Relationship Id="rId29" Type="http://schemas.openxmlformats.org/officeDocument/2006/relationships/slide" Target="slide13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4.xml"/><Relationship Id="rId11" Type="http://schemas.openxmlformats.org/officeDocument/2006/relationships/slide" Target="slide10.xml"/><Relationship Id="rId24" Type="http://schemas.openxmlformats.org/officeDocument/2006/relationships/slide" Target="slide17.xml"/><Relationship Id="rId32" Type="http://schemas.openxmlformats.org/officeDocument/2006/relationships/slide" Target="slide28.xml"/><Relationship Id="rId5" Type="http://schemas.openxmlformats.org/officeDocument/2006/relationships/slide" Target="slide9.xml"/><Relationship Id="rId15" Type="http://schemas.openxmlformats.org/officeDocument/2006/relationships/slide" Target="slide30.xml"/><Relationship Id="rId23" Type="http://schemas.openxmlformats.org/officeDocument/2006/relationships/slide" Target="slide12.xml"/><Relationship Id="rId28" Type="http://schemas.openxmlformats.org/officeDocument/2006/relationships/slide" Target="slide8.xml"/><Relationship Id="rId10" Type="http://schemas.openxmlformats.org/officeDocument/2006/relationships/slide" Target="slide5.xml"/><Relationship Id="rId19" Type="http://schemas.openxmlformats.org/officeDocument/2006/relationships/slide" Target="slide21.xml"/><Relationship Id="rId31" Type="http://schemas.openxmlformats.org/officeDocument/2006/relationships/slide" Target="slide23.xml"/><Relationship Id="rId4" Type="http://schemas.openxmlformats.org/officeDocument/2006/relationships/slide" Target="slide4.xml"/><Relationship Id="rId9" Type="http://schemas.openxmlformats.org/officeDocument/2006/relationships/slide" Target="slide29.xml"/><Relationship Id="rId14" Type="http://schemas.openxmlformats.org/officeDocument/2006/relationships/slide" Target="slide25.xml"/><Relationship Id="rId22" Type="http://schemas.openxmlformats.org/officeDocument/2006/relationships/slide" Target="slide7.xml"/><Relationship Id="rId27" Type="http://schemas.openxmlformats.org/officeDocument/2006/relationships/slide" Target="slide32.xml"/><Relationship Id="rId30" Type="http://schemas.openxmlformats.org/officeDocument/2006/relationships/slide" Target="slide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3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1752600" y="2667000"/>
            <a:ext cx="579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>
                <a:ea typeface="宋体" pitchFamily="2" charset="-122"/>
              </a:rPr>
              <a:t>Click Once to Begin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  <a:solidFill>
            <a:schemeClr val="bg1"/>
          </a:solidFill>
        </p:spPr>
        <p:txBody>
          <a:bodyPr/>
          <a:lstStyle/>
          <a:p>
            <a:r>
              <a:rPr lang="en-US" altLang="zh-CN" sz="8800" b="1" smtClean="0">
                <a:ea typeface="宋体" pitchFamily="2" charset="-122"/>
              </a:rPr>
              <a:t>JEOPARDY!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smtClean="0">
                <a:ea typeface="宋体" pitchFamily="2" charset="-122"/>
              </a:rPr>
              <a:t>Social Studies Edition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theme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5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nimBg="1" autoUpdateAnimBg="0"/>
      <p:bldP spid="4099" grpId="0" build="p" autoUpdateAnimBg="0" advAuto="200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908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2/200 – </a:t>
            </a:r>
            <a:r>
              <a:rPr lang="en-US" altLang="zh-CN" sz="5400" b="1" smtClean="0">
                <a:ea typeface="宋体" pitchFamily="2" charset="-122"/>
              </a:rPr>
              <a:t>Identify this theme: People choose where to live based on where they can find the natural resources they need. Justify your answer.</a:t>
            </a:r>
          </a:p>
        </p:txBody>
      </p:sp>
      <p:sp>
        <p:nvSpPr>
          <p:cNvPr id="2765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5908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2/300 – Identify this theme: Even though the costs were high, the Chinese decided to build the largest dam in the world. Justify your answer.</a:t>
            </a:r>
          </a:p>
        </p:txBody>
      </p:sp>
      <p:sp>
        <p:nvSpPr>
          <p:cNvPr id="2867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2/400 – How will understanding the 6 themes of Social Studies help you to be successful?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2969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2/500 – Name all of the 6 themes of Social Studies and give each of their definitions.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3072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17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3/100: Shanghai is known for having the busiest _____ in the world.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3174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3/200 – How did Pudong and Puxi get their names?</a:t>
            </a:r>
          </a:p>
        </p:txBody>
      </p:sp>
      <p:sp>
        <p:nvSpPr>
          <p:cNvPr id="3277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24000" y="304800"/>
            <a:ext cx="6324600" cy="10064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6000" b="1">
                <a:ea typeface="宋体" pitchFamily="2" charset="-122"/>
              </a:rPr>
              <a:t>Daily Double!!!</a:t>
            </a:r>
            <a:endParaRPr lang="en-US" altLang="zh-CN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il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3/300 – How many districts make up Shanghai? Is Puxi one of them? Explain.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3379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429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3/400 – Compare and Contrast Pudong &amp; Puxi: Give 2 similarities and 2 differences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3481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33528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3/500 – Name the three natural features that make Shanghai a great place to build a city. How did these features help make Shanghai so successful?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3584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4/100</a:t>
            </a:r>
            <a:r>
              <a:rPr lang="en-US" altLang="zh-CN" sz="5400" b="1" smtClean="0">
                <a:ea typeface="宋体" pitchFamily="2" charset="-122"/>
              </a:rPr>
              <a:t> – </a:t>
            </a:r>
            <a:r>
              <a:rPr lang="en-US" altLang="zh-CN" sz="6000" b="1" smtClean="0">
                <a:ea typeface="宋体" pitchFamily="2" charset="-122"/>
              </a:rPr>
              <a:t>What type of zone is Beijing?</a:t>
            </a:r>
          </a:p>
        </p:txBody>
      </p:sp>
      <p:sp>
        <p:nvSpPr>
          <p:cNvPr id="3686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1066800" y="304800"/>
            <a:ext cx="67056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6000" b="1">
                <a:latin typeface="Benguiat Frisky"/>
                <a:ea typeface="宋体" pitchFamily="2" charset="-122"/>
              </a:rPr>
              <a:t>JEOPARDY!</a:t>
            </a:r>
            <a:endParaRPr lang="en-US" altLang="zh-CN" sz="3200">
              <a:ea typeface="宋体" pitchFamily="2" charset="-122"/>
            </a:endParaRPr>
          </a:p>
        </p:txBody>
      </p:sp>
      <p:sp>
        <p:nvSpPr>
          <p:cNvPr id="17411" name="Text Box 4"/>
          <p:cNvSpPr txBox="1">
            <a:spLocks noChangeArrowheads="1"/>
          </p:cNvSpPr>
          <p:nvPr/>
        </p:nvSpPr>
        <p:spPr bwMode="auto">
          <a:xfrm>
            <a:off x="381000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4" action="ppaction://hlinksldjump"/>
              </a:rPr>
              <a:t>100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1782763" y="27432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5" action="ppaction://hlinksldjump"/>
              </a:rPr>
              <a:t>100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3" name="Text Box 6"/>
          <p:cNvSpPr txBox="1">
            <a:spLocks noChangeArrowheads="1"/>
          </p:cNvSpPr>
          <p:nvPr/>
        </p:nvSpPr>
        <p:spPr bwMode="auto">
          <a:xfrm>
            <a:off x="3184525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6" action="ppaction://hlinksldjump"/>
              </a:rPr>
              <a:t>100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4" name="Text Box 7"/>
          <p:cNvSpPr txBox="1">
            <a:spLocks noChangeArrowheads="1"/>
          </p:cNvSpPr>
          <p:nvPr/>
        </p:nvSpPr>
        <p:spPr bwMode="auto">
          <a:xfrm>
            <a:off x="4586288" y="27432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7" action="ppaction://hlinksldjump"/>
              </a:rPr>
              <a:t>100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5" name="Text Box 8"/>
          <p:cNvSpPr txBox="1">
            <a:spLocks noChangeArrowheads="1"/>
          </p:cNvSpPr>
          <p:nvPr/>
        </p:nvSpPr>
        <p:spPr bwMode="auto">
          <a:xfrm>
            <a:off x="5988050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8" action="ppaction://hlinksldjump"/>
              </a:rPr>
              <a:t>100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6" name="Text Box 9"/>
          <p:cNvSpPr txBox="1">
            <a:spLocks noChangeArrowheads="1"/>
          </p:cNvSpPr>
          <p:nvPr/>
        </p:nvSpPr>
        <p:spPr bwMode="auto">
          <a:xfrm>
            <a:off x="7391400" y="27432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9" action="ppaction://hlinksldjump"/>
              </a:rPr>
              <a:t>100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7" name="Text Box 10"/>
          <p:cNvSpPr txBox="1">
            <a:spLocks noChangeArrowheads="1"/>
          </p:cNvSpPr>
          <p:nvPr/>
        </p:nvSpPr>
        <p:spPr bwMode="auto">
          <a:xfrm>
            <a:off x="381000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0" action="ppaction://hlinksldjump"/>
              </a:rPr>
              <a:t>200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8" name="Text Box 11"/>
          <p:cNvSpPr txBox="1">
            <a:spLocks noChangeArrowheads="1"/>
          </p:cNvSpPr>
          <p:nvPr/>
        </p:nvSpPr>
        <p:spPr bwMode="auto">
          <a:xfrm>
            <a:off x="1782763" y="35242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1" action="ppaction://hlinksldjump"/>
              </a:rPr>
              <a:t>200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19" name="Text Box 12"/>
          <p:cNvSpPr txBox="1">
            <a:spLocks noChangeArrowheads="1"/>
          </p:cNvSpPr>
          <p:nvPr/>
        </p:nvSpPr>
        <p:spPr bwMode="auto">
          <a:xfrm>
            <a:off x="3184525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2" action="ppaction://hlinksldjump"/>
              </a:rPr>
              <a:t>200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0" name="Text Box 13"/>
          <p:cNvSpPr txBox="1">
            <a:spLocks noChangeArrowheads="1"/>
          </p:cNvSpPr>
          <p:nvPr/>
        </p:nvSpPr>
        <p:spPr bwMode="auto">
          <a:xfrm>
            <a:off x="4586288" y="35242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3" action="ppaction://hlinksldjump"/>
              </a:rPr>
              <a:t>200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1" name="Text Box 14"/>
          <p:cNvSpPr txBox="1">
            <a:spLocks noChangeArrowheads="1"/>
          </p:cNvSpPr>
          <p:nvPr/>
        </p:nvSpPr>
        <p:spPr bwMode="auto">
          <a:xfrm>
            <a:off x="5988050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4" action="ppaction://hlinksldjump"/>
              </a:rPr>
              <a:t>200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2" name="Text Box 15"/>
          <p:cNvSpPr txBox="1">
            <a:spLocks noChangeArrowheads="1"/>
          </p:cNvSpPr>
          <p:nvPr/>
        </p:nvSpPr>
        <p:spPr bwMode="auto">
          <a:xfrm>
            <a:off x="7391400" y="35242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5" action="ppaction://hlinksldjump"/>
              </a:rPr>
              <a:t>200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3" name="Text Box 16"/>
          <p:cNvSpPr txBox="1">
            <a:spLocks noChangeArrowheads="1"/>
          </p:cNvSpPr>
          <p:nvPr/>
        </p:nvSpPr>
        <p:spPr bwMode="auto">
          <a:xfrm>
            <a:off x="381000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6" action="ppaction://hlinksldjump"/>
              </a:rPr>
              <a:t>300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4" name="Text Box 17"/>
          <p:cNvSpPr txBox="1">
            <a:spLocks noChangeArrowheads="1"/>
          </p:cNvSpPr>
          <p:nvPr/>
        </p:nvSpPr>
        <p:spPr bwMode="auto">
          <a:xfrm>
            <a:off x="1782763" y="43053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7" action="ppaction://hlinksldjump"/>
              </a:rPr>
              <a:t>300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5" name="Text Box 18"/>
          <p:cNvSpPr txBox="1">
            <a:spLocks noChangeArrowheads="1"/>
          </p:cNvSpPr>
          <p:nvPr/>
        </p:nvSpPr>
        <p:spPr bwMode="auto">
          <a:xfrm>
            <a:off x="3184525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8" action="ppaction://hlinksldjump"/>
              </a:rPr>
              <a:t>300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6" name="Text Box 19"/>
          <p:cNvSpPr txBox="1">
            <a:spLocks noChangeArrowheads="1"/>
          </p:cNvSpPr>
          <p:nvPr/>
        </p:nvSpPr>
        <p:spPr bwMode="auto">
          <a:xfrm>
            <a:off x="4586288" y="43053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19" action="ppaction://hlinksldjump"/>
              </a:rPr>
              <a:t>300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7" name="Text Box 20"/>
          <p:cNvSpPr txBox="1">
            <a:spLocks noChangeArrowheads="1"/>
          </p:cNvSpPr>
          <p:nvPr/>
        </p:nvSpPr>
        <p:spPr bwMode="auto">
          <a:xfrm>
            <a:off x="5988050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0" action="ppaction://hlinksldjump"/>
              </a:rPr>
              <a:t>300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8" name="Text Box 21"/>
          <p:cNvSpPr txBox="1">
            <a:spLocks noChangeArrowheads="1"/>
          </p:cNvSpPr>
          <p:nvPr/>
        </p:nvSpPr>
        <p:spPr bwMode="auto">
          <a:xfrm>
            <a:off x="7391400" y="43053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1" action="ppaction://hlinksldjump"/>
              </a:rPr>
              <a:t>300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29" name="Text Box 28"/>
          <p:cNvSpPr txBox="1">
            <a:spLocks noChangeArrowheads="1"/>
          </p:cNvSpPr>
          <p:nvPr/>
        </p:nvSpPr>
        <p:spPr bwMode="auto">
          <a:xfrm>
            <a:off x="381000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2" action="ppaction://hlinksldjump"/>
              </a:rPr>
              <a:t>400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0" name="Text Box 29"/>
          <p:cNvSpPr txBox="1">
            <a:spLocks noChangeArrowheads="1"/>
          </p:cNvSpPr>
          <p:nvPr/>
        </p:nvSpPr>
        <p:spPr bwMode="auto">
          <a:xfrm>
            <a:off x="1782763" y="50863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3" action="ppaction://hlinksldjump"/>
              </a:rPr>
              <a:t>400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1" name="Text Box 30"/>
          <p:cNvSpPr txBox="1">
            <a:spLocks noChangeArrowheads="1"/>
          </p:cNvSpPr>
          <p:nvPr/>
        </p:nvSpPr>
        <p:spPr bwMode="auto">
          <a:xfrm>
            <a:off x="3184525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4" action="ppaction://hlinksldjump"/>
              </a:rPr>
              <a:t>400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2" name="Text Box 31"/>
          <p:cNvSpPr txBox="1">
            <a:spLocks noChangeArrowheads="1"/>
          </p:cNvSpPr>
          <p:nvPr/>
        </p:nvSpPr>
        <p:spPr bwMode="auto">
          <a:xfrm>
            <a:off x="4586288" y="508635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5" action="ppaction://hlinksldjump"/>
              </a:rPr>
              <a:t>400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3" name="Text Box 32"/>
          <p:cNvSpPr txBox="1">
            <a:spLocks noChangeArrowheads="1"/>
          </p:cNvSpPr>
          <p:nvPr/>
        </p:nvSpPr>
        <p:spPr bwMode="auto">
          <a:xfrm>
            <a:off x="5988050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6" action="ppaction://hlinksldjump"/>
              </a:rPr>
              <a:t>400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4" name="Text Box 33"/>
          <p:cNvSpPr txBox="1">
            <a:spLocks noChangeArrowheads="1"/>
          </p:cNvSpPr>
          <p:nvPr/>
        </p:nvSpPr>
        <p:spPr bwMode="auto">
          <a:xfrm>
            <a:off x="7391400" y="508635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7" action="ppaction://hlinksldjump"/>
              </a:rPr>
              <a:t>400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5" name="Text Box 34"/>
          <p:cNvSpPr txBox="1">
            <a:spLocks noChangeArrowheads="1"/>
          </p:cNvSpPr>
          <p:nvPr/>
        </p:nvSpPr>
        <p:spPr bwMode="auto">
          <a:xfrm>
            <a:off x="381000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8" action="ppaction://hlinksldjump"/>
              </a:rPr>
              <a:t>500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6" name="Text Box 35"/>
          <p:cNvSpPr txBox="1">
            <a:spLocks noChangeArrowheads="1"/>
          </p:cNvSpPr>
          <p:nvPr/>
        </p:nvSpPr>
        <p:spPr bwMode="auto">
          <a:xfrm>
            <a:off x="1782763" y="58674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29" action="ppaction://hlinksldjump"/>
              </a:rPr>
              <a:t>500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7" name="Text Box 36"/>
          <p:cNvSpPr txBox="1">
            <a:spLocks noChangeArrowheads="1"/>
          </p:cNvSpPr>
          <p:nvPr/>
        </p:nvSpPr>
        <p:spPr bwMode="auto">
          <a:xfrm>
            <a:off x="3184525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30" action="ppaction://hlinksldjump"/>
              </a:rPr>
              <a:t>500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8" name="Text Box 37"/>
          <p:cNvSpPr txBox="1">
            <a:spLocks noChangeArrowheads="1"/>
          </p:cNvSpPr>
          <p:nvPr/>
        </p:nvSpPr>
        <p:spPr bwMode="auto">
          <a:xfrm>
            <a:off x="4586288" y="5867400"/>
            <a:ext cx="1309687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31" action="ppaction://hlinksldjump"/>
              </a:rPr>
              <a:t>500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39" name="Text Box 38"/>
          <p:cNvSpPr txBox="1">
            <a:spLocks noChangeArrowheads="1"/>
          </p:cNvSpPr>
          <p:nvPr/>
        </p:nvSpPr>
        <p:spPr bwMode="auto">
          <a:xfrm>
            <a:off x="5988050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32" action="ppaction://hlinksldjump"/>
              </a:rPr>
              <a:t>500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17440" name="Text Box 39"/>
          <p:cNvSpPr txBox="1">
            <a:spLocks noChangeArrowheads="1"/>
          </p:cNvSpPr>
          <p:nvPr/>
        </p:nvSpPr>
        <p:spPr bwMode="auto">
          <a:xfrm>
            <a:off x="7391400" y="5867400"/>
            <a:ext cx="1309688" cy="65087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3600">
                <a:ea typeface="宋体" pitchFamily="2" charset="-122"/>
                <a:hlinkClick r:id="rId33" action="ppaction://hlinksldjump"/>
              </a:rPr>
              <a:t>500</a:t>
            </a:r>
            <a:endParaRPr lang="en-US" altLang="zh-CN" sz="3600">
              <a:ea typeface="宋体" pitchFamily="2" charset="-122"/>
            </a:endParaRPr>
          </a:p>
        </p:txBody>
      </p:sp>
      <p:sp>
        <p:nvSpPr>
          <p:cNvPr id="2094" name="Text Box 46"/>
          <p:cNvSpPr txBox="1">
            <a:spLocks noChangeArrowheads="1"/>
          </p:cNvSpPr>
          <p:nvPr/>
        </p:nvSpPr>
        <p:spPr bwMode="auto">
          <a:xfrm>
            <a:off x="381000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200">
                <a:ea typeface="宋体" pitchFamily="2" charset="-122"/>
              </a:rPr>
              <a:t>Maps &amp; Skills</a:t>
            </a:r>
          </a:p>
        </p:txBody>
      </p:sp>
      <p:sp>
        <p:nvSpPr>
          <p:cNvPr id="2095" name="Text Box 47"/>
          <p:cNvSpPr txBox="1">
            <a:spLocks noChangeArrowheads="1"/>
          </p:cNvSpPr>
          <p:nvPr/>
        </p:nvSpPr>
        <p:spPr bwMode="auto">
          <a:xfrm>
            <a:off x="1782763" y="1447800"/>
            <a:ext cx="1325562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200">
                <a:ea typeface="宋体" pitchFamily="2" charset="-122"/>
              </a:rPr>
              <a:t>6 Themes &amp; App</a:t>
            </a:r>
            <a:endParaRPr lang="en-US" altLang="zh-CN" sz="1600">
              <a:ea typeface="宋体" pitchFamily="2" charset="-122"/>
            </a:endParaRPr>
          </a:p>
        </p:txBody>
      </p:sp>
      <p:sp>
        <p:nvSpPr>
          <p:cNvPr id="2096" name="Text Box 48"/>
          <p:cNvSpPr txBox="1">
            <a:spLocks noChangeArrowheads="1"/>
          </p:cNvSpPr>
          <p:nvPr/>
        </p:nvSpPr>
        <p:spPr bwMode="auto">
          <a:xfrm>
            <a:off x="3200400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200">
                <a:ea typeface="宋体" pitchFamily="2" charset="-122"/>
              </a:rPr>
              <a:t>Shanghai</a:t>
            </a:r>
          </a:p>
        </p:txBody>
      </p:sp>
      <p:sp>
        <p:nvSpPr>
          <p:cNvPr id="2097" name="Text Box 49"/>
          <p:cNvSpPr txBox="1">
            <a:spLocks noChangeArrowheads="1"/>
          </p:cNvSpPr>
          <p:nvPr/>
        </p:nvSpPr>
        <p:spPr bwMode="auto">
          <a:xfrm>
            <a:off x="4586288" y="1447800"/>
            <a:ext cx="1325562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200">
                <a:ea typeface="宋体" pitchFamily="2" charset="-122"/>
              </a:rPr>
              <a:t>Zones – Time &amp; China</a:t>
            </a:r>
            <a:endParaRPr lang="en-US" altLang="zh-CN" sz="2000">
              <a:ea typeface="宋体" pitchFamily="2" charset="-122"/>
            </a:endParaRPr>
          </a:p>
        </p:txBody>
      </p:sp>
      <p:sp>
        <p:nvSpPr>
          <p:cNvPr id="2098" name="Text Box 50"/>
          <p:cNvSpPr txBox="1">
            <a:spLocks noChangeArrowheads="1"/>
          </p:cNvSpPr>
          <p:nvPr/>
        </p:nvSpPr>
        <p:spPr bwMode="auto">
          <a:xfrm>
            <a:off x="5988050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200">
                <a:ea typeface="宋体" pitchFamily="2" charset="-122"/>
              </a:rPr>
              <a:t>Rivers &amp; Capitals</a:t>
            </a:r>
            <a:endParaRPr lang="en-US" altLang="zh-CN" sz="2000">
              <a:ea typeface="宋体" pitchFamily="2" charset="-122"/>
            </a:endParaRPr>
          </a:p>
        </p:txBody>
      </p:sp>
      <p:sp>
        <p:nvSpPr>
          <p:cNvPr id="2099" name="Text Box 51"/>
          <p:cNvSpPr txBox="1">
            <a:spLocks noChangeArrowheads="1"/>
          </p:cNvSpPr>
          <p:nvPr/>
        </p:nvSpPr>
        <p:spPr bwMode="auto">
          <a:xfrm>
            <a:off x="7391400" y="1447800"/>
            <a:ext cx="1325563" cy="1096963"/>
          </a:xfrm>
          <a:prstGeom prst="rect">
            <a:avLst/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 anchorCtr="1"/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2000">
                <a:ea typeface="宋体" pitchFamily="2" charset="-122"/>
              </a:rPr>
              <a:t>Mountains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tegori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7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ategori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4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1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8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50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2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90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600"/>
                            </p:stCondLst>
                            <p:childTnLst>
                              <p:par>
                                <p:cTn id="29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300"/>
                            </p:stCondLst>
                            <p:childTnLst>
                              <p:par>
                                <p:cTn id="32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7000"/>
                            </p:stCondLst>
                            <p:childTnLst>
                              <p:par>
                                <p:cTn id="35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700"/>
                            </p:stCondLst>
                            <p:childTnLst>
                              <p:par>
                                <p:cTn id="38" presetID="1" presetClass="entr" presetSubtype="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94" grpId="0" build="p" animBg="1" autoUpdateAnimBg="0" advAuto="200"/>
      <p:bldP spid="2095" grpId="0" build="p" animBg="1" autoUpdateAnimBg="0" advAuto="200"/>
      <p:bldP spid="2096" grpId="0" build="p" animBg="1" autoUpdateAnimBg="0" advAuto="200"/>
      <p:bldP spid="2097" grpId="0" build="p" animBg="1" autoUpdateAnimBg="0" advAuto="200"/>
      <p:bldP spid="2098" grpId="0" build="p" animBg="1" autoUpdateAnimBg="0" advAuto="200"/>
      <p:bldP spid="2099" grpId="0" build="p" animBg="1" autoUpdateAnimBg="0" advAuto="20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78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26670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4/200 – How does the Int’l Date Line work? At about how many degrees of longitude is it located?</a:t>
            </a:r>
          </a:p>
        </p:txBody>
      </p:sp>
      <p:sp>
        <p:nvSpPr>
          <p:cNvPr id="3789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89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4/300 – Why do we have time zones? </a:t>
            </a:r>
            <a:br>
              <a:rPr lang="en-US" altLang="zh-CN" sz="6000" b="1" smtClean="0">
                <a:ea typeface="宋体" pitchFamily="2" charset="-122"/>
              </a:rPr>
            </a:br>
            <a:r>
              <a:rPr lang="en-US" altLang="zh-CN" sz="6000" b="1" smtClean="0">
                <a:ea typeface="宋体" pitchFamily="2" charset="-122"/>
              </a:rPr>
              <a:t>(2 part answer)</a:t>
            </a:r>
          </a:p>
        </p:txBody>
      </p:sp>
      <p:sp>
        <p:nvSpPr>
          <p:cNvPr id="3891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1524000" y="457200"/>
            <a:ext cx="6324600" cy="10064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6000" b="1">
                <a:ea typeface="宋体" pitchFamily="2" charset="-122"/>
              </a:rPr>
              <a:t>Daily Double!!!</a:t>
            </a:r>
            <a:endParaRPr lang="en-US" altLang="zh-CN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ail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8194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4/400 – You want to call your friend at the Olympics in London, but there is an 8-hr time difference. If it is 7am on Tuesday here, what time/day is it there?</a:t>
            </a:r>
          </a:p>
        </p:txBody>
      </p:sp>
      <p:sp>
        <p:nvSpPr>
          <p:cNvPr id="3993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4/500 – </a:t>
            </a:r>
            <a:r>
              <a:rPr lang="en-US" altLang="zh-CN" sz="6000" b="1" smtClean="0">
                <a:ea typeface="宋体" pitchFamily="2" charset="-122"/>
              </a:rPr>
              <a:t>Name and describe all of the different zones of China</a:t>
            </a:r>
          </a:p>
        </p:txBody>
      </p:sp>
      <p:sp>
        <p:nvSpPr>
          <p:cNvPr id="4096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5/100 –</a:t>
            </a:r>
            <a:r>
              <a:rPr lang="en-US" altLang="zh-CN" sz="5400" b="1" smtClean="0">
                <a:ea typeface="宋体" pitchFamily="2" charset="-122"/>
              </a:rPr>
              <a:t> </a:t>
            </a:r>
            <a:r>
              <a:rPr lang="en-US" altLang="zh-CN" sz="6000" b="1" smtClean="0">
                <a:ea typeface="宋体" pitchFamily="2" charset="-122"/>
              </a:rPr>
              <a:t>A permanent wall built to keep the river in its place is called a ________.</a:t>
            </a:r>
          </a:p>
        </p:txBody>
      </p:sp>
      <p:sp>
        <p:nvSpPr>
          <p:cNvPr id="4198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5/200 – Describe four of the effects of major flooding of the Yangtze or Yellow Rivers (ex: 1998)</a:t>
            </a:r>
            <a:endParaRPr lang="en-US" altLang="zh-CN" sz="6000" smtClean="0">
              <a:ea typeface="宋体" pitchFamily="2" charset="-122"/>
            </a:endParaRPr>
          </a:p>
        </p:txBody>
      </p:sp>
      <p:sp>
        <p:nvSpPr>
          <p:cNvPr id="4301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40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432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5/300 – What are the capitals of China’s 5 autonomous regions: Guangxi, Ningxia, Xinjiang, Tibet &amp; Inner Mongolia?</a:t>
            </a:r>
          </a:p>
        </p:txBody>
      </p:sp>
      <p:sp>
        <p:nvSpPr>
          <p:cNvPr id="4403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3528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5/400 – Locate the provinces &amp; name  the capitals of Henan, Hunan, Hebei &amp; Hubei</a:t>
            </a:r>
          </a:p>
        </p:txBody>
      </p:sp>
      <p:sp>
        <p:nvSpPr>
          <p:cNvPr id="4505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60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28956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5/500 – What are 3 reasons that the Three Gorges Dam was built? Describe 3 of the costs of building the largest dam in the world.</a:t>
            </a:r>
            <a:endParaRPr lang="en-US" altLang="zh-CN" sz="4000" smtClean="0">
              <a:ea typeface="宋体" pitchFamily="2" charset="-122"/>
            </a:endParaRPr>
          </a:p>
        </p:txBody>
      </p:sp>
      <p:sp>
        <p:nvSpPr>
          <p:cNvPr id="4608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6/100 – Name the high, flat area that is the source of both the Yellow and Yangtze Rivers.</a:t>
            </a:r>
          </a:p>
        </p:txBody>
      </p:sp>
      <p:sp>
        <p:nvSpPr>
          <p:cNvPr id="4710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1828800"/>
            <a:ext cx="7467600" cy="1143000"/>
          </a:xfrm>
        </p:spPr>
        <p:txBody>
          <a:bodyPr/>
          <a:lstStyle/>
          <a:p>
            <a:r>
              <a:rPr lang="en-US" altLang="zh-CN" sz="4800" b="1" smtClean="0">
                <a:ea typeface="宋体" pitchFamily="2" charset="-122"/>
              </a:rPr>
              <a:t>Daily Double Graphic and Sound Effect!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200400"/>
            <a:ext cx="8382000" cy="3276600"/>
          </a:xfrm>
        </p:spPr>
        <p:txBody>
          <a:bodyPr/>
          <a:lstStyle/>
          <a:p>
            <a:r>
              <a:rPr lang="en-US" altLang="zh-CN" sz="2200" b="1" i="1" smtClean="0">
                <a:ea typeface="宋体" pitchFamily="2" charset="-122"/>
              </a:rPr>
              <a:t>DO NOT DELETE THIS SLIDE!</a:t>
            </a:r>
            <a:r>
              <a:rPr lang="en-US" altLang="zh-CN" sz="2200" b="1" smtClean="0">
                <a:ea typeface="宋体" pitchFamily="2" charset="-122"/>
              </a:rPr>
              <a:t>  Deleting it may cause the game links to work improperly.  This slide is hidden during the game, and WILL not appear.</a:t>
            </a:r>
          </a:p>
          <a:p>
            <a:r>
              <a:rPr lang="en-US" altLang="zh-CN" sz="2200" b="1" smtClean="0">
                <a:ea typeface="宋体" pitchFamily="2" charset="-122"/>
              </a:rPr>
              <a:t>In slide view mode, copy the above (red) graphic (click once to select; right click the </a:t>
            </a:r>
            <a:r>
              <a:rPr lang="en-US" altLang="zh-CN" sz="2200" b="1" i="1" u="sng" smtClean="0">
                <a:ea typeface="宋体" pitchFamily="2" charset="-122"/>
              </a:rPr>
              <a:t>border</a:t>
            </a:r>
            <a:r>
              <a:rPr lang="en-US" altLang="zh-CN" sz="2200" b="1" smtClean="0">
                <a:ea typeface="宋体" pitchFamily="2" charset="-122"/>
              </a:rPr>
              <a:t> and choose “copy”).</a:t>
            </a:r>
          </a:p>
          <a:p>
            <a:r>
              <a:rPr lang="en-US" altLang="zh-CN" sz="2200" b="1" smtClean="0">
                <a:ea typeface="宋体" pitchFamily="2" charset="-122"/>
              </a:rPr>
              <a:t>Locate the answer slide which you want to be the daily double</a:t>
            </a:r>
          </a:p>
          <a:p>
            <a:r>
              <a:rPr lang="en-US" altLang="zh-CN" sz="2200" b="1" smtClean="0">
                <a:ea typeface="宋体" pitchFamily="2" charset="-122"/>
              </a:rPr>
              <a:t>Right-click and choose “paste”.  If necessary, reposition the graphic so that it does not cover the answer text.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1524000" y="609600"/>
            <a:ext cx="6324600" cy="1006475"/>
          </a:xfrm>
          <a:prstGeom prst="rect">
            <a:avLst/>
          </a:prstGeom>
          <a:solidFill>
            <a:srgbClr val="A5002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zh-CN" sz="6000" b="1">
                <a:ea typeface="宋体" pitchFamily="2" charset="-122"/>
              </a:rPr>
              <a:t>Daily Double!!!</a:t>
            </a:r>
            <a:endParaRPr lang="en-US" altLang="zh-CN">
              <a:ea typeface="宋体" pitchFamily="2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Daily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nimBg="1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6/200 – Define terracing. What is the biggest danger to terracing in the mountains?</a:t>
            </a:r>
          </a:p>
        </p:txBody>
      </p:sp>
      <p:sp>
        <p:nvSpPr>
          <p:cNvPr id="4813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432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6/300 – How do mountains act as barriers? What are 3 ways that people have overcome those barriers?</a:t>
            </a:r>
          </a:p>
        </p:txBody>
      </p:sp>
      <p:sp>
        <p:nvSpPr>
          <p:cNvPr id="4915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6/400 – Name and describe 4 ways that mountains are resources for people.</a:t>
            </a:r>
          </a:p>
        </p:txBody>
      </p:sp>
      <p:sp>
        <p:nvSpPr>
          <p:cNvPr id="5017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432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6/500 – Who were the first people to successfully climb Mt. Everest? What are four of the dangers of mountain climbing?</a:t>
            </a:r>
          </a:p>
        </p:txBody>
      </p:sp>
      <p:sp>
        <p:nvSpPr>
          <p:cNvPr id="51203" name="AutoShape 4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9812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1/100 – What are the names of the x-axis and y-axis on the world grid?</a:t>
            </a:r>
            <a:endParaRPr lang="en-US" altLang="zh-CN" sz="6000" smtClean="0">
              <a:ea typeface="宋体" pitchFamily="2" charset="-122"/>
            </a:endParaRPr>
          </a:p>
        </p:txBody>
      </p:sp>
      <p:sp>
        <p:nvSpPr>
          <p:cNvPr id="2150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7432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1/200 - The map scale tells you </a:t>
            </a:r>
            <a:r>
              <a:rPr lang="en-US" altLang="zh-CN" sz="4800" b="1" smtClean="0">
                <a:ea typeface="宋体" pitchFamily="2" charset="-122"/>
              </a:rPr>
              <a:t>5cm = 3000km.</a:t>
            </a:r>
            <a:r>
              <a:rPr lang="en-US" altLang="zh-CN" sz="5400" b="1" smtClean="0">
                <a:ea typeface="宋体" pitchFamily="2" charset="-122"/>
              </a:rPr>
              <a:t> Shanghai is 20 cm away from Washington DC. How Far is Shanghai from Washington DC? </a:t>
            </a:r>
          </a:p>
        </p:txBody>
      </p:sp>
      <p:sp>
        <p:nvSpPr>
          <p:cNvPr id="22531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1/300 –</a:t>
            </a:r>
            <a:r>
              <a:rPr lang="en-US" altLang="zh-CN" sz="5400" b="1" smtClean="0">
                <a:ea typeface="宋体" pitchFamily="2" charset="-122"/>
              </a:rPr>
              <a:t> </a:t>
            </a:r>
            <a:r>
              <a:rPr lang="en-US" altLang="zh-CN" sz="6000" b="1" smtClean="0">
                <a:ea typeface="宋体" pitchFamily="2" charset="-122"/>
              </a:rPr>
              <a:t>Name and define the three main types of maps, explaining why each is useful to us</a:t>
            </a:r>
          </a:p>
        </p:txBody>
      </p:sp>
      <p:sp>
        <p:nvSpPr>
          <p:cNvPr id="23555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1/400</a:t>
            </a:r>
            <a:r>
              <a:rPr lang="en-US" altLang="zh-CN" sz="5400" b="1" smtClean="0">
                <a:ea typeface="宋体" pitchFamily="2" charset="-122"/>
              </a:rPr>
              <a:t> - </a:t>
            </a:r>
            <a:r>
              <a:rPr lang="en-US" altLang="zh-CN" sz="6000" b="1" smtClean="0">
                <a:ea typeface="宋体" pitchFamily="2" charset="-122"/>
              </a:rPr>
              <a:t>Draw a compass rose and label the 4 cardinal directions as well as the 4 intermediate directions</a:t>
            </a:r>
          </a:p>
        </p:txBody>
      </p:sp>
      <p:sp>
        <p:nvSpPr>
          <p:cNvPr id="24579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5400" b="1" smtClean="0">
                <a:ea typeface="宋体" pitchFamily="2" charset="-122"/>
              </a:rPr>
              <a:t>1/500 – Name and define all 5 map components, explaining why each is important to understanding maps.</a:t>
            </a:r>
          </a:p>
        </p:txBody>
      </p:sp>
      <p:sp>
        <p:nvSpPr>
          <p:cNvPr id="25603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zh-CN"/>
              <a:t>Template by</a:t>
            </a:r>
          </a:p>
          <a:p>
            <a:pPr>
              <a:defRPr/>
            </a:pPr>
            <a:r>
              <a:rPr lang="en-US" altLang="zh-CN"/>
              <a:t>Bill Arcuri, WCSD</a:t>
            </a: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altLang="zh-CN" sz="6000" b="1" smtClean="0">
                <a:ea typeface="宋体" pitchFamily="2" charset="-122"/>
              </a:rPr>
              <a:t>2/100 – What is     Mr. L’s favorite theme? Why?</a:t>
            </a:r>
            <a:endParaRPr lang="en-US" altLang="zh-CN" sz="6000" smtClean="0">
              <a:ea typeface="宋体" pitchFamily="2" charset="-122"/>
            </a:endParaRPr>
          </a:p>
        </p:txBody>
      </p:sp>
      <p:sp>
        <p:nvSpPr>
          <p:cNvPr id="26627" name="AutoShape 3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7620000" y="5791200"/>
            <a:ext cx="1066800" cy="609600"/>
          </a:xfrm>
          <a:prstGeom prst="actionButtonBackPrevious">
            <a:avLst/>
          </a:prstGeom>
          <a:solidFill>
            <a:srgbClr val="00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zh-CN" altLang="en-US">
              <a:ea typeface="宋体" pitchFamily="2" charset="-122"/>
            </a:endParaRPr>
          </a:p>
        </p:txBody>
      </p:sp>
    </p:spTree>
  </p:cSld>
  <p:clrMapOvr>
    <a:masterClrMapping/>
  </p:clrMapOvr>
  <p:transition advClick="0"/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99"/>
      </a:dk2>
      <a:lt2>
        <a:srgbClr val="FFFF00"/>
      </a:lt2>
      <a:accent1>
        <a:srgbClr val="FF9900"/>
      </a:accent1>
      <a:accent2>
        <a:srgbClr val="00FFFF"/>
      </a:accent2>
      <a:accent3>
        <a:srgbClr val="AAAACA"/>
      </a:accent3>
      <a:accent4>
        <a:srgbClr val="DADADA"/>
      </a:accent4>
      <a:accent5>
        <a:srgbClr val="FFCAAA"/>
      </a:accent5>
      <a:accent6>
        <a:srgbClr val="00E7E7"/>
      </a:accent6>
      <a:hlink>
        <a:srgbClr val="FFFFFF"/>
      </a:hlink>
      <a:folHlink>
        <a:srgbClr val="00006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792</Words>
  <Application>Microsoft Office PowerPoint</Application>
  <PresentationFormat>On-screen Show (4:3)</PresentationFormat>
  <Paragraphs>147</Paragraphs>
  <Slides>33</Slides>
  <Notes>3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Times New Roman</vt:lpstr>
      <vt:lpstr>Arial</vt:lpstr>
      <vt:lpstr>宋体</vt:lpstr>
      <vt:lpstr>Benguiat Frisky</vt:lpstr>
      <vt:lpstr>Default Design</vt:lpstr>
      <vt:lpstr>JEOPARDY!</vt:lpstr>
      <vt:lpstr>Slide 2</vt:lpstr>
      <vt:lpstr>Daily Double Graphic and Sound Effect!</vt:lpstr>
      <vt:lpstr>1/100 – What are the names of the x-axis and y-axis on the world grid?</vt:lpstr>
      <vt:lpstr>1/200 - The map scale tells you 5cm = 3000km. Shanghai is 20 cm away from Washington DC. How Far is Shanghai from Washington DC? </vt:lpstr>
      <vt:lpstr>1/300 – Name and define the three main types of maps, explaining why each is useful to us</vt:lpstr>
      <vt:lpstr>1/400 - Draw a compass rose and label the 4 cardinal directions as well as the 4 intermediate directions</vt:lpstr>
      <vt:lpstr>1/500 – Name and define all 5 map components, explaining why each is important to understanding maps.</vt:lpstr>
      <vt:lpstr>2/100 – What is     Mr. L’s favorite theme? Why?</vt:lpstr>
      <vt:lpstr>2/200 – Identify this theme: People choose where to live based on where they can find the natural resources they need. Justify your answer.</vt:lpstr>
      <vt:lpstr>2/300 – Identify this theme: Even though the costs were high, the Chinese decided to build the largest dam in the world. Justify your answer.</vt:lpstr>
      <vt:lpstr>2/400 – How will understanding the 6 themes of Social Studies help you to be successful?</vt:lpstr>
      <vt:lpstr>2/500 – Name all of the 6 themes of Social Studies and give each of their definitions.</vt:lpstr>
      <vt:lpstr>3/100: Shanghai is known for having the busiest _____ in the world.</vt:lpstr>
      <vt:lpstr>3/200 – How did Pudong and Puxi get their names?</vt:lpstr>
      <vt:lpstr>3/300 – How many districts make up Shanghai? Is Puxi one of them? Explain.</vt:lpstr>
      <vt:lpstr>3/400 – Compare and Contrast Pudong &amp; Puxi: Give 2 similarities and 2 differences</vt:lpstr>
      <vt:lpstr>3/500 – Name the three natural features that make Shanghai a great place to build a city. How did these features help make Shanghai so successful?</vt:lpstr>
      <vt:lpstr>4/100 – What type of zone is Beijing?</vt:lpstr>
      <vt:lpstr>4/200 – How does the Int’l Date Line work? At about how many degrees of longitude is it located?</vt:lpstr>
      <vt:lpstr>4/300 – Why do we have time zones?  (2 part answer)</vt:lpstr>
      <vt:lpstr>4/400 – You want to call your friend at the Olympics in London, but there is an 8-hr time difference. If it is 7am on Tuesday here, what time/day is it there?</vt:lpstr>
      <vt:lpstr>4/500 – Name and describe all of the different zones of China</vt:lpstr>
      <vt:lpstr>5/100 – A permanent wall built to keep the river in its place is called a ________.</vt:lpstr>
      <vt:lpstr>5/200 – Describe four of the effects of major flooding of the Yangtze or Yellow Rivers (ex: 1998)</vt:lpstr>
      <vt:lpstr>5/300 – What are the capitals of China’s 5 autonomous regions: Guangxi, Ningxia, Xinjiang, Tibet &amp; Inner Mongolia?</vt:lpstr>
      <vt:lpstr>5/400 – Locate the provinces &amp; name  the capitals of Henan, Hunan, Hebei &amp; Hubei</vt:lpstr>
      <vt:lpstr>5/500 – What are 3 reasons that the Three Gorges Dam was built? Describe 3 of the costs of building the largest dam in the world.</vt:lpstr>
      <vt:lpstr>6/100 – Name the high, flat area that is the source of both the Yellow and Yangtze Rivers.</vt:lpstr>
      <vt:lpstr>6/200 – Define terracing. What is the biggest danger to terracing in the mountains?</vt:lpstr>
      <vt:lpstr>6/300 – How do mountains act as barriers? What are 3 ways that people have overcome those barriers?</vt:lpstr>
      <vt:lpstr>6/400 – Name and describe 4 ways that mountains are resources for people.</vt:lpstr>
      <vt:lpstr>6/500 – Who were the first people to successfully climb Mt. Everest? What are four of the dangers of mountain climbing?</vt:lpstr>
    </vt:vector>
  </TitlesOfParts>
  <Company>Compaq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Bill Arcuri</dc:creator>
  <cp:lastModifiedBy>Steve_Limkeman</cp:lastModifiedBy>
  <cp:revision>46</cp:revision>
  <dcterms:created xsi:type="dcterms:W3CDTF">2000-09-05T02:28:20Z</dcterms:created>
  <dcterms:modified xsi:type="dcterms:W3CDTF">2013-11-05T02:52:08Z</dcterms:modified>
</cp:coreProperties>
</file>