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8" r:id="rId2"/>
    <p:sldId id="256" r:id="rId3"/>
    <p:sldId id="28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57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0099"/>
    <a:srgbClr val="A500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410" y="-9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37" d="100"/>
          <a:sy n="37" d="100"/>
        </p:scale>
        <p:origin x="-1470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340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/>
                <a:cs typeface="+mn-cs"/>
              </a:defRPr>
            </a:lvl1pPr>
          </a:lstStyle>
          <a:p>
            <a:pPr>
              <a:defRPr/>
            </a:pPr>
            <a:fld id="{77AEE9D4-3F78-4D63-8A6A-C3CA154367B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0A51C3-0B95-4FF5-BE45-CB853DA3D51C}" type="slidenum">
              <a:rPr lang="zh-CN" altLang="en-US" smtClean="0">
                <a:latin typeface="Times New Roman" pitchFamily="18" charset="0"/>
                <a:cs typeface="Arial" charset="0"/>
              </a:rPr>
              <a:pPr/>
              <a:t>1</a:t>
            </a:fld>
            <a:endParaRPr lang="en-US" altLang="zh-CN" smtClean="0">
              <a:latin typeface="Times New Roman" pitchFamily="18" charset="0"/>
              <a:cs typeface="Arial" charset="0"/>
            </a:endParaRPr>
          </a:p>
        </p:txBody>
      </p:sp>
      <p:sp>
        <p:nvSpPr>
          <p:cNvPr id="16386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FA3B2E-D686-4911-BD89-FB14AA907336}" type="slidenum">
              <a:rPr lang="zh-CN" altLang="en-US" smtClean="0">
                <a:latin typeface="Times New Roman" pitchFamily="18" charset="0"/>
                <a:cs typeface="Arial" charset="0"/>
              </a:rPr>
              <a:pPr/>
              <a:t>2</a:t>
            </a:fld>
            <a:endParaRPr lang="en-US" altLang="zh-CN" smtClean="0">
              <a:latin typeface="Times New Roman" pitchFamily="18" charset="0"/>
              <a:cs typeface="Arial" charset="0"/>
            </a:endParaRPr>
          </a:p>
        </p:txBody>
      </p:sp>
      <p:sp>
        <p:nvSpPr>
          <p:cNvPr id="18434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20B716-D4CF-4CF6-9862-5FA629DACE86}" type="slidenum">
              <a:rPr lang="zh-CN" altLang="en-US" smtClean="0">
                <a:latin typeface="Times New Roman" pitchFamily="18" charset="0"/>
                <a:cs typeface="Arial" charset="0"/>
              </a:rPr>
              <a:pPr/>
              <a:t>3</a:t>
            </a:fld>
            <a:endParaRPr lang="en-US" altLang="zh-CN" smtClean="0">
              <a:latin typeface="Times New Roman" pitchFamily="18" charset="0"/>
              <a:cs typeface="Arial" charset="0"/>
            </a:endParaRPr>
          </a:p>
        </p:txBody>
      </p:sp>
      <p:sp>
        <p:nvSpPr>
          <p:cNvPr id="20482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01000" y="6553200"/>
            <a:ext cx="990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>
                <a:solidFill>
                  <a:srgbClr val="0066FF"/>
                </a:solidFill>
                <a:latin typeface="+mn-lt"/>
                <a:ea typeface="宋体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4.xml"/><Relationship Id="rId13" Type="http://schemas.openxmlformats.org/officeDocument/2006/relationships/slide" Target="slide20.xml"/><Relationship Id="rId18" Type="http://schemas.openxmlformats.org/officeDocument/2006/relationships/slide" Target="slide16.xml"/><Relationship Id="rId26" Type="http://schemas.openxmlformats.org/officeDocument/2006/relationships/slide" Target="slide27.xml"/><Relationship Id="rId3" Type="http://schemas.openxmlformats.org/officeDocument/2006/relationships/audio" Target="../media/audio2.wav"/><Relationship Id="rId21" Type="http://schemas.openxmlformats.org/officeDocument/2006/relationships/slide" Target="slide31.xml"/><Relationship Id="rId7" Type="http://schemas.openxmlformats.org/officeDocument/2006/relationships/slide" Target="slide19.xml"/><Relationship Id="rId12" Type="http://schemas.openxmlformats.org/officeDocument/2006/relationships/slide" Target="slide15.xml"/><Relationship Id="rId17" Type="http://schemas.openxmlformats.org/officeDocument/2006/relationships/slide" Target="slide11.xml"/><Relationship Id="rId25" Type="http://schemas.openxmlformats.org/officeDocument/2006/relationships/slide" Target="slide22.xml"/><Relationship Id="rId33" Type="http://schemas.openxmlformats.org/officeDocument/2006/relationships/slide" Target="slide33.xml"/><Relationship Id="rId2" Type="http://schemas.openxmlformats.org/officeDocument/2006/relationships/notesSlide" Target="../notesSlides/notesSlide2.xml"/><Relationship Id="rId16" Type="http://schemas.openxmlformats.org/officeDocument/2006/relationships/slide" Target="slide6.xml"/><Relationship Id="rId20" Type="http://schemas.openxmlformats.org/officeDocument/2006/relationships/slide" Target="slide26.xml"/><Relationship Id="rId29" Type="http://schemas.openxmlformats.org/officeDocument/2006/relationships/slide" Target="slide1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4.xml"/><Relationship Id="rId11" Type="http://schemas.openxmlformats.org/officeDocument/2006/relationships/slide" Target="slide10.xml"/><Relationship Id="rId24" Type="http://schemas.openxmlformats.org/officeDocument/2006/relationships/slide" Target="slide17.xml"/><Relationship Id="rId32" Type="http://schemas.openxmlformats.org/officeDocument/2006/relationships/slide" Target="slide28.xml"/><Relationship Id="rId5" Type="http://schemas.openxmlformats.org/officeDocument/2006/relationships/slide" Target="slide9.xml"/><Relationship Id="rId15" Type="http://schemas.openxmlformats.org/officeDocument/2006/relationships/slide" Target="slide30.xml"/><Relationship Id="rId23" Type="http://schemas.openxmlformats.org/officeDocument/2006/relationships/slide" Target="slide12.xml"/><Relationship Id="rId28" Type="http://schemas.openxmlformats.org/officeDocument/2006/relationships/slide" Target="slide8.xml"/><Relationship Id="rId10" Type="http://schemas.openxmlformats.org/officeDocument/2006/relationships/slide" Target="slide5.xml"/><Relationship Id="rId19" Type="http://schemas.openxmlformats.org/officeDocument/2006/relationships/slide" Target="slide21.xml"/><Relationship Id="rId31" Type="http://schemas.openxmlformats.org/officeDocument/2006/relationships/slide" Target="slide23.xml"/><Relationship Id="rId4" Type="http://schemas.openxmlformats.org/officeDocument/2006/relationships/slide" Target="slide4.xml"/><Relationship Id="rId9" Type="http://schemas.openxmlformats.org/officeDocument/2006/relationships/slide" Target="slide29.xml"/><Relationship Id="rId14" Type="http://schemas.openxmlformats.org/officeDocument/2006/relationships/slide" Target="slide25.xml"/><Relationship Id="rId22" Type="http://schemas.openxmlformats.org/officeDocument/2006/relationships/slide" Target="slide7.xml"/><Relationship Id="rId27" Type="http://schemas.openxmlformats.org/officeDocument/2006/relationships/slide" Target="slide32.xml"/><Relationship Id="rId30" Type="http://schemas.openxmlformats.org/officeDocument/2006/relationships/slide" Target="slide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1752600" y="2667000"/>
            <a:ext cx="579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>
                <a:ea typeface="宋体" pitchFamily="2" charset="-122"/>
              </a:rPr>
              <a:t>Click Once to Begin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solidFill>
            <a:schemeClr val="bg1"/>
          </a:solidFill>
        </p:spPr>
        <p:txBody>
          <a:bodyPr/>
          <a:lstStyle/>
          <a:p>
            <a:r>
              <a:rPr lang="en-US" altLang="zh-CN" sz="8800" b="1" smtClean="0">
                <a:ea typeface="宋体" pitchFamily="2" charset="-122"/>
              </a:rPr>
              <a:t>JEOPARDY!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Social Studies Edition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heme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5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 autoUpdateAnimBg="0"/>
      <p:bldP spid="4099" grpId="0" build="p" autoUpdateAnimBg="0" advAuto="200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 sz="6000" b="1" smtClean="0">
                <a:ea typeface="宋体" pitchFamily="2" charset="-122"/>
              </a:rPr>
              <a:t>2/200 – This part of the map explains the map’s colors and symbols</a:t>
            </a:r>
            <a:endParaRPr lang="en-US" altLang="zh-CN" smtClean="0">
              <a:ea typeface="宋体" pitchFamily="2" charset="-122"/>
            </a:endParaRPr>
          </a:p>
        </p:txBody>
      </p:sp>
      <p:sp>
        <p:nvSpPr>
          <p:cNvPr id="2765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743200"/>
            <a:ext cx="7772400" cy="1143000"/>
          </a:xfrm>
        </p:spPr>
        <p:txBody>
          <a:bodyPr/>
          <a:lstStyle/>
          <a:p>
            <a:r>
              <a:rPr lang="en-US" altLang="zh-CN" sz="6000" b="1" smtClean="0">
                <a:ea typeface="宋体" pitchFamily="2" charset="-122"/>
              </a:rPr>
              <a:t>2/300 – This part of the map allows you to find specific locations, using latitude and longitude lines  </a:t>
            </a:r>
            <a:endParaRPr lang="en-US" altLang="zh-CN" smtClean="0">
              <a:ea typeface="宋体" pitchFamily="2" charset="-122"/>
            </a:endParaRPr>
          </a:p>
        </p:txBody>
      </p:sp>
      <p:sp>
        <p:nvSpPr>
          <p:cNvPr id="2867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743200"/>
            <a:ext cx="7772400" cy="1143000"/>
          </a:xfrm>
        </p:spPr>
        <p:txBody>
          <a:bodyPr/>
          <a:lstStyle/>
          <a:p>
            <a:r>
              <a:rPr lang="en-US" altLang="zh-CN" sz="6000" b="1" smtClean="0">
                <a:ea typeface="宋体" pitchFamily="2" charset="-122"/>
              </a:rPr>
              <a:t>2/400 – This part of the map shows the relationship between the distance on the map and the distance on the Earth’s surface.</a:t>
            </a:r>
            <a:endParaRPr lang="en-US" altLang="zh-CN" smtClean="0">
              <a:ea typeface="宋体" pitchFamily="2" charset="-122"/>
            </a:endParaRPr>
          </a:p>
        </p:txBody>
      </p:sp>
      <p:sp>
        <p:nvSpPr>
          <p:cNvPr id="2969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90800"/>
            <a:ext cx="7772400" cy="1143000"/>
          </a:xfrm>
        </p:spPr>
        <p:txBody>
          <a:bodyPr/>
          <a:lstStyle/>
          <a:p>
            <a:r>
              <a:rPr lang="en-US" altLang="zh-CN" sz="6000" b="1" smtClean="0">
                <a:ea typeface="宋体" pitchFamily="2" charset="-122"/>
              </a:rPr>
              <a:t>2/500 – Draw a compass rose and label the 4 cardinal directions as well as the 4 intermediate directions</a:t>
            </a:r>
            <a:endParaRPr lang="en-US" altLang="zh-CN" smtClean="0">
              <a:ea typeface="宋体" pitchFamily="2" charset="-122"/>
            </a:endParaRPr>
          </a:p>
        </p:txBody>
      </p:sp>
      <p:sp>
        <p:nvSpPr>
          <p:cNvPr id="30723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 sz="6000" b="1" smtClean="0">
                <a:ea typeface="宋体" pitchFamily="2" charset="-122"/>
              </a:rPr>
              <a:t>3/100</a:t>
            </a:r>
            <a:r>
              <a:rPr lang="en-US" altLang="zh-CN" sz="5400" b="1" smtClean="0">
                <a:ea typeface="宋体" pitchFamily="2" charset="-122"/>
              </a:rPr>
              <a:t> – </a:t>
            </a:r>
            <a:r>
              <a:rPr lang="en-US" altLang="zh-CN" sz="6000" b="1" smtClean="0">
                <a:ea typeface="宋体" pitchFamily="2" charset="-122"/>
              </a:rPr>
              <a:t>What are the two most important imaginary lines on the world grid?</a:t>
            </a:r>
            <a:endParaRPr lang="en-US" altLang="zh-CN" sz="6000" smtClean="0">
              <a:ea typeface="宋体" pitchFamily="2" charset="-122"/>
            </a:endParaRPr>
          </a:p>
        </p:txBody>
      </p:sp>
      <p:sp>
        <p:nvSpPr>
          <p:cNvPr id="3174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3048000"/>
            <a:ext cx="7772400" cy="1143000"/>
          </a:xfrm>
        </p:spPr>
        <p:txBody>
          <a:bodyPr/>
          <a:lstStyle/>
          <a:p>
            <a:r>
              <a:rPr lang="en-US" altLang="zh-CN" sz="6000" b="1" smtClean="0">
                <a:ea typeface="宋体" pitchFamily="2" charset="-122"/>
              </a:rPr>
              <a:t>3/200 – What famous city in England does the Prime Meridian run through? What year was the Prime Meridian created?</a:t>
            </a:r>
            <a:endParaRPr lang="en-US" altLang="zh-CN" sz="6000" smtClean="0">
              <a:ea typeface="宋体" pitchFamily="2" charset="-122"/>
            </a:endParaRPr>
          </a:p>
        </p:txBody>
      </p:sp>
      <p:sp>
        <p:nvSpPr>
          <p:cNvPr id="3277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8194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3/300 – The map scale tells you 1cm = 600km. Shanghai is 20 cm away from Washington DC. How Far is Shanghai from Washington DC? </a:t>
            </a:r>
            <a:endParaRPr lang="en-US" altLang="zh-CN" sz="4000" smtClean="0">
              <a:ea typeface="宋体" pitchFamily="2" charset="-122"/>
            </a:endParaRPr>
          </a:p>
        </p:txBody>
      </p:sp>
      <p:sp>
        <p:nvSpPr>
          <p:cNvPr id="3379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 sz="6000" b="1" smtClean="0">
                <a:ea typeface="宋体" pitchFamily="2" charset="-122"/>
              </a:rPr>
              <a:t>3/400 – What are the Latitude and Longitude coordinates of </a:t>
            </a:r>
            <a:br>
              <a:rPr lang="en-US" altLang="zh-CN" sz="6000" b="1" smtClean="0">
                <a:ea typeface="宋体" pitchFamily="2" charset="-122"/>
              </a:rPr>
            </a:br>
            <a:r>
              <a:rPr lang="en-US" altLang="zh-CN" sz="6000" b="1" smtClean="0">
                <a:ea typeface="宋体" pitchFamily="2" charset="-122"/>
              </a:rPr>
              <a:t>Point #1?</a:t>
            </a:r>
            <a:endParaRPr lang="en-US" altLang="zh-CN" sz="6000" smtClean="0">
              <a:ea typeface="宋体" pitchFamily="2" charset="-122"/>
            </a:endParaRPr>
          </a:p>
        </p:txBody>
      </p:sp>
      <p:sp>
        <p:nvSpPr>
          <p:cNvPr id="3481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3/500 - </a:t>
            </a:r>
            <a:r>
              <a:rPr lang="en-US" altLang="zh-CN" sz="6000" b="1" smtClean="0">
                <a:ea typeface="宋体" pitchFamily="2" charset="-122"/>
              </a:rPr>
              <a:t>What are the Latitude and Longitude coordinates of </a:t>
            </a:r>
            <a:br>
              <a:rPr lang="en-US" altLang="zh-CN" sz="6000" b="1" smtClean="0">
                <a:ea typeface="宋体" pitchFamily="2" charset="-122"/>
              </a:rPr>
            </a:br>
            <a:r>
              <a:rPr lang="en-US" altLang="zh-CN" sz="6000" b="1" smtClean="0">
                <a:ea typeface="宋体" pitchFamily="2" charset="-122"/>
              </a:rPr>
              <a:t>Point #3?</a:t>
            </a:r>
          </a:p>
        </p:txBody>
      </p:sp>
      <p:sp>
        <p:nvSpPr>
          <p:cNvPr id="35843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 sz="6000" b="1" smtClean="0">
                <a:ea typeface="宋体" pitchFamily="2" charset="-122"/>
              </a:rPr>
              <a:t>4/100 – How many time zones does China have?</a:t>
            </a:r>
            <a:endParaRPr lang="en-US" altLang="zh-CN" smtClean="0">
              <a:ea typeface="宋体" pitchFamily="2" charset="-122"/>
            </a:endParaRPr>
          </a:p>
        </p:txBody>
      </p:sp>
      <p:sp>
        <p:nvSpPr>
          <p:cNvPr id="3686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066800" y="304800"/>
            <a:ext cx="6705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6000" b="1">
                <a:latin typeface="Benguiat Frisky"/>
                <a:ea typeface="宋体" pitchFamily="2" charset="-122"/>
              </a:rPr>
              <a:t>JEOPARDY!</a:t>
            </a:r>
            <a:endParaRPr lang="en-US" altLang="zh-CN" sz="3200">
              <a:ea typeface="宋体" pitchFamily="2" charset="-122"/>
            </a:endParaRPr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381000" y="27432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4" action="ppaction://hlinksldjump"/>
              </a:rPr>
              <a:t>100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1782763" y="27432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5" action="ppaction://hlinksldjump"/>
              </a:rPr>
              <a:t>100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3184525" y="27432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6" action="ppaction://hlinksldjump"/>
              </a:rPr>
              <a:t>100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14" name="Text Box 7"/>
          <p:cNvSpPr txBox="1">
            <a:spLocks noChangeArrowheads="1"/>
          </p:cNvSpPr>
          <p:nvPr/>
        </p:nvSpPr>
        <p:spPr bwMode="auto">
          <a:xfrm>
            <a:off x="4586288" y="27432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7" action="ppaction://hlinksldjump"/>
              </a:rPr>
              <a:t>100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15" name="Text Box 8"/>
          <p:cNvSpPr txBox="1">
            <a:spLocks noChangeArrowheads="1"/>
          </p:cNvSpPr>
          <p:nvPr/>
        </p:nvSpPr>
        <p:spPr bwMode="auto">
          <a:xfrm>
            <a:off x="5988050" y="27432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8" action="ppaction://hlinksldjump"/>
              </a:rPr>
              <a:t>100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16" name="Text Box 9"/>
          <p:cNvSpPr txBox="1">
            <a:spLocks noChangeArrowheads="1"/>
          </p:cNvSpPr>
          <p:nvPr/>
        </p:nvSpPr>
        <p:spPr bwMode="auto">
          <a:xfrm>
            <a:off x="7391400" y="27432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9" action="ppaction://hlinksldjump"/>
              </a:rPr>
              <a:t>100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17" name="Text Box 10"/>
          <p:cNvSpPr txBox="1">
            <a:spLocks noChangeArrowheads="1"/>
          </p:cNvSpPr>
          <p:nvPr/>
        </p:nvSpPr>
        <p:spPr bwMode="auto">
          <a:xfrm>
            <a:off x="381000" y="35242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10" action="ppaction://hlinksldjump"/>
              </a:rPr>
              <a:t>200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18" name="Text Box 11"/>
          <p:cNvSpPr txBox="1">
            <a:spLocks noChangeArrowheads="1"/>
          </p:cNvSpPr>
          <p:nvPr/>
        </p:nvSpPr>
        <p:spPr bwMode="auto">
          <a:xfrm>
            <a:off x="1782763" y="352425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11" action="ppaction://hlinksldjump"/>
              </a:rPr>
              <a:t>200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19" name="Text Box 12"/>
          <p:cNvSpPr txBox="1">
            <a:spLocks noChangeArrowheads="1"/>
          </p:cNvSpPr>
          <p:nvPr/>
        </p:nvSpPr>
        <p:spPr bwMode="auto">
          <a:xfrm>
            <a:off x="3184525" y="35242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12" action="ppaction://hlinksldjump"/>
              </a:rPr>
              <a:t>200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20" name="Text Box 13"/>
          <p:cNvSpPr txBox="1">
            <a:spLocks noChangeArrowheads="1"/>
          </p:cNvSpPr>
          <p:nvPr/>
        </p:nvSpPr>
        <p:spPr bwMode="auto">
          <a:xfrm>
            <a:off x="4586288" y="352425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13" action="ppaction://hlinksldjump"/>
              </a:rPr>
              <a:t>200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21" name="Text Box 14"/>
          <p:cNvSpPr txBox="1">
            <a:spLocks noChangeArrowheads="1"/>
          </p:cNvSpPr>
          <p:nvPr/>
        </p:nvSpPr>
        <p:spPr bwMode="auto">
          <a:xfrm>
            <a:off x="5988050" y="35242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14" action="ppaction://hlinksldjump"/>
              </a:rPr>
              <a:t>200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22" name="Text Box 15"/>
          <p:cNvSpPr txBox="1">
            <a:spLocks noChangeArrowheads="1"/>
          </p:cNvSpPr>
          <p:nvPr/>
        </p:nvSpPr>
        <p:spPr bwMode="auto">
          <a:xfrm>
            <a:off x="7391400" y="35242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15" action="ppaction://hlinksldjump"/>
              </a:rPr>
              <a:t>200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23" name="Text Box 16"/>
          <p:cNvSpPr txBox="1">
            <a:spLocks noChangeArrowheads="1"/>
          </p:cNvSpPr>
          <p:nvPr/>
        </p:nvSpPr>
        <p:spPr bwMode="auto">
          <a:xfrm>
            <a:off x="381000" y="43053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16" action="ppaction://hlinksldjump"/>
              </a:rPr>
              <a:t>300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24" name="Text Box 17"/>
          <p:cNvSpPr txBox="1">
            <a:spLocks noChangeArrowheads="1"/>
          </p:cNvSpPr>
          <p:nvPr/>
        </p:nvSpPr>
        <p:spPr bwMode="auto">
          <a:xfrm>
            <a:off x="1782763" y="43053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17" action="ppaction://hlinksldjump"/>
              </a:rPr>
              <a:t>300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25" name="Text Box 18"/>
          <p:cNvSpPr txBox="1">
            <a:spLocks noChangeArrowheads="1"/>
          </p:cNvSpPr>
          <p:nvPr/>
        </p:nvSpPr>
        <p:spPr bwMode="auto">
          <a:xfrm>
            <a:off x="3184525" y="43053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18" action="ppaction://hlinksldjump"/>
              </a:rPr>
              <a:t>300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26" name="Text Box 19"/>
          <p:cNvSpPr txBox="1">
            <a:spLocks noChangeArrowheads="1"/>
          </p:cNvSpPr>
          <p:nvPr/>
        </p:nvSpPr>
        <p:spPr bwMode="auto">
          <a:xfrm>
            <a:off x="4586288" y="43053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19" action="ppaction://hlinksldjump"/>
              </a:rPr>
              <a:t>300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27" name="Text Box 20"/>
          <p:cNvSpPr txBox="1">
            <a:spLocks noChangeArrowheads="1"/>
          </p:cNvSpPr>
          <p:nvPr/>
        </p:nvSpPr>
        <p:spPr bwMode="auto">
          <a:xfrm>
            <a:off x="5988050" y="43053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20" action="ppaction://hlinksldjump"/>
              </a:rPr>
              <a:t>300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28" name="Text Box 21"/>
          <p:cNvSpPr txBox="1">
            <a:spLocks noChangeArrowheads="1"/>
          </p:cNvSpPr>
          <p:nvPr/>
        </p:nvSpPr>
        <p:spPr bwMode="auto">
          <a:xfrm>
            <a:off x="7391400" y="43053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21" action="ppaction://hlinksldjump"/>
              </a:rPr>
              <a:t>300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29" name="Text Box 28"/>
          <p:cNvSpPr txBox="1">
            <a:spLocks noChangeArrowheads="1"/>
          </p:cNvSpPr>
          <p:nvPr/>
        </p:nvSpPr>
        <p:spPr bwMode="auto">
          <a:xfrm>
            <a:off x="381000" y="50863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22" action="ppaction://hlinksldjump"/>
              </a:rPr>
              <a:t>400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30" name="Text Box 29"/>
          <p:cNvSpPr txBox="1">
            <a:spLocks noChangeArrowheads="1"/>
          </p:cNvSpPr>
          <p:nvPr/>
        </p:nvSpPr>
        <p:spPr bwMode="auto">
          <a:xfrm>
            <a:off x="1782763" y="508635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23" action="ppaction://hlinksldjump"/>
              </a:rPr>
              <a:t>400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31" name="Text Box 30"/>
          <p:cNvSpPr txBox="1">
            <a:spLocks noChangeArrowheads="1"/>
          </p:cNvSpPr>
          <p:nvPr/>
        </p:nvSpPr>
        <p:spPr bwMode="auto">
          <a:xfrm>
            <a:off x="3184525" y="50863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24" action="ppaction://hlinksldjump"/>
              </a:rPr>
              <a:t>400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32" name="Text Box 31"/>
          <p:cNvSpPr txBox="1">
            <a:spLocks noChangeArrowheads="1"/>
          </p:cNvSpPr>
          <p:nvPr/>
        </p:nvSpPr>
        <p:spPr bwMode="auto">
          <a:xfrm>
            <a:off x="4586288" y="508635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25" action="ppaction://hlinksldjump"/>
              </a:rPr>
              <a:t>400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33" name="Text Box 32"/>
          <p:cNvSpPr txBox="1">
            <a:spLocks noChangeArrowheads="1"/>
          </p:cNvSpPr>
          <p:nvPr/>
        </p:nvSpPr>
        <p:spPr bwMode="auto">
          <a:xfrm>
            <a:off x="5988050" y="50863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26" action="ppaction://hlinksldjump"/>
              </a:rPr>
              <a:t>400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34" name="Text Box 33"/>
          <p:cNvSpPr txBox="1">
            <a:spLocks noChangeArrowheads="1"/>
          </p:cNvSpPr>
          <p:nvPr/>
        </p:nvSpPr>
        <p:spPr bwMode="auto">
          <a:xfrm>
            <a:off x="7391400" y="50863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27" action="ppaction://hlinksldjump"/>
              </a:rPr>
              <a:t>400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35" name="Text Box 34"/>
          <p:cNvSpPr txBox="1">
            <a:spLocks noChangeArrowheads="1"/>
          </p:cNvSpPr>
          <p:nvPr/>
        </p:nvSpPr>
        <p:spPr bwMode="auto">
          <a:xfrm>
            <a:off x="381000" y="58674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28" action="ppaction://hlinksldjump"/>
              </a:rPr>
              <a:t>500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36" name="Text Box 35"/>
          <p:cNvSpPr txBox="1">
            <a:spLocks noChangeArrowheads="1"/>
          </p:cNvSpPr>
          <p:nvPr/>
        </p:nvSpPr>
        <p:spPr bwMode="auto">
          <a:xfrm>
            <a:off x="1782763" y="58674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29" action="ppaction://hlinksldjump"/>
              </a:rPr>
              <a:t>500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37" name="Text Box 36"/>
          <p:cNvSpPr txBox="1">
            <a:spLocks noChangeArrowheads="1"/>
          </p:cNvSpPr>
          <p:nvPr/>
        </p:nvSpPr>
        <p:spPr bwMode="auto">
          <a:xfrm>
            <a:off x="3184525" y="58674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30" action="ppaction://hlinksldjump"/>
              </a:rPr>
              <a:t>500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38" name="Text Box 37"/>
          <p:cNvSpPr txBox="1">
            <a:spLocks noChangeArrowheads="1"/>
          </p:cNvSpPr>
          <p:nvPr/>
        </p:nvSpPr>
        <p:spPr bwMode="auto">
          <a:xfrm>
            <a:off x="4586288" y="58674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31" action="ppaction://hlinksldjump"/>
              </a:rPr>
              <a:t>500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39" name="Text Box 38"/>
          <p:cNvSpPr txBox="1">
            <a:spLocks noChangeArrowheads="1"/>
          </p:cNvSpPr>
          <p:nvPr/>
        </p:nvSpPr>
        <p:spPr bwMode="auto">
          <a:xfrm>
            <a:off x="5988050" y="58674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32" action="ppaction://hlinksldjump"/>
              </a:rPr>
              <a:t>500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40" name="Text Box 39"/>
          <p:cNvSpPr txBox="1">
            <a:spLocks noChangeArrowheads="1"/>
          </p:cNvSpPr>
          <p:nvPr/>
        </p:nvSpPr>
        <p:spPr bwMode="auto">
          <a:xfrm>
            <a:off x="7391400" y="58674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33" action="ppaction://hlinksldjump"/>
              </a:rPr>
              <a:t>500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2094" name="Text Box 46"/>
          <p:cNvSpPr txBox="1">
            <a:spLocks noChangeArrowheads="1"/>
          </p:cNvSpPr>
          <p:nvPr/>
        </p:nvSpPr>
        <p:spPr bwMode="auto">
          <a:xfrm>
            <a:off x="381000" y="1447800"/>
            <a:ext cx="1325563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200">
                <a:ea typeface="宋体" pitchFamily="2" charset="-122"/>
              </a:rPr>
              <a:t>Types of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altLang="zh-CN" sz="2200">
                <a:ea typeface="宋体" pitchFamily="2" charset="-122"/>
              </a:rPr>
              <a:t>Maps</a:t>
            </a:r>
          </a:p>
        </p:txBody>
      </p:sp>
      <p:sp>
        <p:nvSpPr>
          <p:cNvPr id="2095" name="Text Box 47"/>
          <p:cNvSpPr txBox="1">
            <a:spLocks noChangeArrowheads="1"/>
          </p:cNvSpPr>
          <p:nvPr/>
        </p:nvSpPr>
        <p:spPr bwMode="auto">
          <a:xfrm>
            <a:off x="1782763" y="1447800"/>
            <a:ext cx="1325562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200">
                <a:ea typeface="宋体" pitchFamily="2" charset="-122"/>
              </a:rPr>
              <a:t>Map </a:t>
            </a:r>
            <a:r>
              <a:rPr lang="en-US" altLang="zh-CN" sz="1600">
                <a:ea typeface="宋体" pitchFamily="2" charset="-122"/>
              </a:rPr>
              <a:t>Components</a:t>
            </a:r>
          </a:p>
        </p:txBody>
      </p:sp>
      <p:sp>
        <p:nvSpPr>
          <p:cNvPr id="2096" name="Text Box 48"/>
          <p:cNvSpPr txBox="1">
            <a:spLocks noChangeArrowheads="1"/>
          </p:cNvSpPr>
          <p:nvPr/>
        </p:nvSpPr>
        <p:spPr bwMode="auto">
          <a:xfrm>
            <a:off x="3184525" y="1447800"/>
            <a:ext cx="1325563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>
                <a:ea typeface="宋体" pitchFamily="2" charset="-122"/>
              </a:rPr>
              <a:t>Map Skills</a:t>
            </a:r>
          </a:p>
        </p:txBody>
      </p:sp>
      <p:sp>
        <p:nvSpPr>
          <p:cNvPr id="2097" name="Text Box 49"/>
          <p:cNvSpPr txBox="1">
            <a:spLocks noChangeArrowheads="1"/>
          </p:cNvSpPr>
          <p:nvPr/>
        </p:nvSpPr>
        <p:spPr bwMode="auto">
          <a:xfrm>
            <a:off x="4586288" y="1447800"/>
            <a:ext cx="1325562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200">
                <a:ea typeface="宋体" pitchFamily="2" charset="-122"/>
              </a:rPr>
              <a:t>Time Zones</a:t>
            </a:r>
          </a:p>
        </p:txBody>
      </p:sp>
      <p:sp>
        <p:nvSpPr>
          <p:cNvPr id="2098" name="Text Box 50"/>
          <p:cNvSpPr txBox="1">
            <a:spLocks noChangeArrowheads="1"/>
          </p:cNvSpPr>
          <p:nvPr/>
        </p:nvSpPr>
        <p:spPr bwMode="auto">
          <a:xfrm>
            <a:off x="5988050" y="1447800"/>
            <a:ext cx="1325563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200">
                <a:ea typeface="宋体" pitchFamily="2" charset="-122"/>
              </a:rPr>
              <a:t>China &amp; World</a:t>
            </a:r>
          </a:p>
        </p:txBody>
      </p:sp>
      <p:sp>
        <p:nvSpPr>
          <p:cNvPr id="2099" name="Text Box 51"/>
          <p:cNvSpPr txBox="1">
            <a:spLocks noChangeArrowheads="1"/>
          </p:cNvSpPr>
          <p:nvPr/>
        </p:nvSpPr>
        <p:spPr bwMode="auto">
          <a:xfrm>
            <a:off x="7391400" y="1447800"/>
            <a:ext cx="1325563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200">
                <a:ea typeface="宋体" pitchFamily="2" charset="-122"/>
              </a:rPr>
              <a:t>Zones of China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tegori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7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tegori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4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tegori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1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8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2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9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6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3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7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4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4" grpId="0" build="p" animBg="1" autoUpdateAnimBg="0" advAuto="200"/>
      <p:bldP spid="2095" grpId="0" build="p" animBg="1" autoUpdateAnimBg="0" advAuto="200"/>
      <p:bldP spid="2096" grpId="0" build="p" animBg="1" autoUpdateAnimBg="0" advAuto="200"/>
      <p:bldP spid="2097" grpId="0" build="p" animBg="1" autoUpdateAnimBg="0" advAuto="200"/>
      <p:bldP spid="2098" grpId="0" build="p" animBg="1" autoUpdateAnimBg="0" advAuto="200"/>
      <p:bldP spid="2099" grpId="0" build="p" animBg="1" autoUpdateAnimBg="0" advAuto="20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743200"/>
            <a:ext cx="7772400" cy="1143000"/>
          </a:xfrm>
        </p:spPr>
        <p:txBody>
          <a:bodyPr/>
          <a:lstStyle/>
          <a:p>
            <a:r>
              <a:rPr lang="en-US" altLang="zh-CN" sz="6000" b="1" smtClean="0">
                <a:ea typeface="宋体" pitchFamily="2" charset="-122"/>
              </a:rPr>
              <a:t>4/200 – How does the Int’l Date Line work? At about how many degrees of longitude is it located?</a:t>
            </a:r>
            <a:endParaRPr lang="en-US" altLang="zh-CN" smtClean="0">
              <a:ea typeface="宋体" pitchFamily="2" charset="-122"/>
            </a:endParaRPr>
          </a:p>
        </p:txBody>
      </p:sp>
      <p:sp>
        <p:nvSpPr>
          <p:cNvPr id="3789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90800"/>
            <a:ext cx="7772400" cy="1143000"/>
          </a:xfrm>
        </p:spPr>
        <p:txBody>
          <a:bodyPr/>
          <a:lstStyle/>
          <a:p>
            <a:r>
              <a:rPr lang="en-US" altLang="zh-CN" sz="6000" b="1" smtClean="0">
                <a:ea typeface="宋体" pitchFamily="2" charset="-122"/>
              </a:rPr>
              <a:t>4/300 – Time zones generally change every ___ degrees of longitude. If you were traveling two time zones to the west…______?</a:t>
            </a:r>
            <a:endParaRPr lang="en-US" altLang="zh-CN" smtClean="0">
              <a:ea typeface="宋体" pitchFamily="2" charset="-122"/>
            </a:endParaRPr>
          </a:p>
        </p:txBody>
      </p:sp>
      <p:sp>
        <p:nvSpPr>
          <p:cNvPr id="3891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 sz="6000" b="1" smtClean="0">
                <a:ea typeface="宋体" pitchFamily="2" charset="-122"/>
              </a:rPr>
              <a:t>4/400 – Why do we have time zones? </a:t>
            </a:r>
            <a:br>
              <a:rPr lang="en-US" altLang="zh-CN" sz="6000" b="1" smtClean="0">
                <a:ea typeface="宋体" pitchFamily="2" charset="-122"/>
              </a:rPr>
            </a:br>
            <a:r>
              <a:rPr lang="en-US" altLang="zh-CN" sz="6000" b="1" smtClean="0">
                <a:ea typeface="宋体" pitchFamily="2" charset="-122"/>
              </a:rPr>
              <a:t>(2 part answer)</a:t>
            </a:r>
            <a:endParaRPr lang="en-US" altLang="zh-CN" smtClean="0">
              <a:ea typeface="宋体" pitchFamily="2" charset="-122"/>
            </a:endParaRPr>
          </a:p>
        </p:txBody>
      </p:sp>
      <p:sp>
        <p:nvSpPr>
          <p:cNvPr id="3993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0480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4/500 – You want to call your friend in Los Angeles, CA, but there is a 15-hr time difference. If it is 11am on Wednesday here, what time/day is it there?</a:t>
            </a:r>
            <a:endParaRPr lang="en-US" altLang="zh-CN" sz="5400" smtClean="0">
              <a:ea typeface="宋体" pitchFamily="2" charset="-122"/>
            </a:endParaRPr>
          </a:p>
        </p:txBody>
      </p:sp>
      <p:sp>
        <p:nvSpPr>
          <p:cNvPr id="40963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 sz="6000" b="1" smtClean="0">
                <a:ea typeface="宋体" pitchFamily="2" charset="-122"/>
              </a:rPr>
              <a:t>5/100 – Locate Shanghai.</a:t>
            </a:r>
            <a:endParaRPr lang="en-US" altLang="zh-CN" sz="6000" smtClean="0">
              <a:ea typeface="宋体" pitchFamily="2" charset="-122"/>
            </a:endParaRPr>
          </a:p>
        </p:txBody>
      </p:sp>
      <p:sp>
        <p:nvSpPr>
          <p:cNvPr id="4198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 sz="6000" b="1" smtClean="0">
                <a:ea typeface="宋体" pitchFamily="2" charset="-122"/>
              </a:rPr>
              <a:t>5/200 – Locate Hong Kong &amp; Macau (which one is which? </a:t>
            </a:r>
            <a:r>
              <a:rPr lang="en-US" altLang="zh-CN" sz="6000" b="1" smtClean="0">
                <a:ea typeface="宋体" pitchFamily="2" charset="-122"/>
                <a:sym typeface="Wingdings" pitchFamily="2" charset="2"/>
              </a:rPr>
              <a:t>)</a:t>
            </a:r>
            <a:endParaRPr lang="en-US" altLang="zh-CN" sz="6000" smtClean="0">
              <a:ea typeface="宋体" pitchFamily="2" charset="-122"/>
            </a:endParaRPr>
          </a:p>
        </p:txBody>
      </p:sp>
      <p:sp>
        <p:nvSpPr>
          <p:cNvPr id="4301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5/300 – Name the four hemispheres. Which hemisphere has its summer from December – February?</a:t>
            </a:r>
            <a:endParaRPr lang="en-US" altLang="zh-CN" sz="4000" smtClean="0">
              <a:ea typeface="宋体" pitchFamily="2" charset="-122"/>
            </a:endParaRPr>
          </a:p>
        </p:txBody>
      </p:sp>
      <p:sp>
        <p:nvSpPr>
          <p:cNvPr id="4403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429000"/>
            <a:ext cx="7772400" cy="1143000"/>
          </a:xfrm>
        </p:spPr>
        <p:txBody>
          <a:bodyPr/>
          <a:lstStyle/>
          <a:p>
            <a:r>
              <a:rPr lang="en-US" altLang="zh-CN" sz="6000" b="1" smtClean="0">
                <a:ea typeface="宋体" pitchFamily="2" charset="-122"/>
              </a:rPr>
              <a:t>5/400 – Locate Hebei, Henan, Hubei and Hunan on the map of China.</a:t>
            </a:r>
            <a:endParaRPr lang="en-US" altLang="zh-CN" sz="6000" smtClean="0">
              <a:ea typeface="宋体" pitchFamily="2" charset="-122"/>
            </a:endParaRPr>
          </a:p>
        </p:txBody>
      </p:sp>
      <p:sp>
        <p:nvSpPr>
          <p:cNvPr id="4505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048000"/>
            <a:ext cx="7772400" cy="1143000"/>
          </a:xfrm>
        </p:spPr>
        <p:txBody>
          <a:bodyPr/>
          <a:lstStyle/>
          <a:p>
            <a:r>
              <a:rPr lang="en-US" altLang="zh-CN" sz="6000" b="1" smtClean="0">
                <a:ea typeface="宋体" pitchFamily="2" charset="-122"/>
              </a:rPr>
              <a:t>5/500 – Name and Locate all of the world continents and oceans.</a:t>
            </a:r>
            <a:endParaRPr lang="en-US" altLang="zh-CN" sz="6000" smtClean="0">
              <a:ea typeface="宋体" pitchFamily="2" charset="-122"/>
            </a:endParaRPr>
          </a:p>
        </p:txBody>
      </p:sp>
      <p:sp>
        <p:nvSpPr>
          <p:cNvPr id="46083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1524000" y="609600"/>
            <a:ext cx="6324600" cy="1006475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6000" b="1">
                <a:ea typeface="宋体" pitchFamily="2" charset="-122"/>
              </a:rPr>
              <a:t>Daily Double!!!</a:t>
            </a:r>
            <a:endParaRPr lang="en-US" altLang="zh-CN">
              <a:ea typeface="宋体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ail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animBg="1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2860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6/100 – A province is similar to a _______.</a:t>
            </a:r>
            <a:endParaRPr lang="en-US" altLang="zh-CN" sz="4000" smtClean="0">
              <a:ea typeface="宋体" pitchFamily="2" charset="-122"/>
            </a:endParaRPr>
          </a:p>
        </p:txBody>
      </p:sp>
      <p:sp>
        <p:nvSpPr>
          <p:cNvPr id="4710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828800"/>
            <a:ext cx="7467600" cy="1143000"/>
          </a:xfrm>
        </p:spPr>
        <p:txBody>
          <a:bodyPr/>
          <a:lstStyle/>
          <a:p>
            <a:r>
              <a:rPr lang="en-US" altLang="zh-CN" sz="4800" b="1" smtClean="0">
                <a:ea typeface="宋体" pitchFamily="2" charset="-122"/>
              </a:rPr>
              <a:t>Daily Double Graphic and Sound Effect!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200400"/>
            <a:ext cx="8382000" cy="3276600"/>
          </a:xfrm>
        </p:spPr>
        <p:txBody>
          <a:bodyPr/>
          <a:lstStyle/>
          <a:p>
            <a:r>
              <a:rPr lang="en-US" altLang="zh-CN" sz="2200" b="1" i="1" smtClean="0">
                <a:ea typeface="宋体" pitchFamily="2" charset="-122"/>
              </a:rPr>
              <a:t>DO NOT DELETE THIS SLIDE!</a:t>
            </a:r>
            <a:r>
              <a:rPr lang="en-US" altLang="zh-CN" sz="2200" b="1" smtClean="0">
                <a:ea typeface="宋体" pitchFamily="2" charset="-122"/>
              </a:rPr>
              <a:t>  Deleting it may cause the game links to work improperly.  This slide is hidden during the game, and WILL not appear.</a:t>
            </a:r>
          </a:p>
          <a:p>
            <a:r>
              <a:rPr lang="en-US" altLang="zh-CN" sz="2200" b="1" smtClean="0">
                <a:ea typeface="宋体" pitchFamily="2" charset="-122"/>
              </a:rPr>
              <a:t>In slide view mode, copy the above (red) graphic (click once to select; right click the </a:t>
            </a:r>
            <a:r>
              <a:rPr lang="en-US" altLang="zh-CN" sz="2200" b="1" i="1" u="sng" smtClean="0">
                <a:ea typeface="宋体" pitchFamily="2" charset="-122"/>
              </a:rPr>
              <a:t>border</a:t>
            </a:r>
            <a:r>
              <a:rPr lang="en-US" altLang="zh-CN" sz="2200" b="1" smtClean="0">
                <a:ea typeface="宋体" pitchFamily="2" charset="-122"/>
              </a:rPr>
              <a:t> and choose “copy”).</a:t>
            </a:r>
          </a:p>
          <a:p>
            <a:r>
              <a:rPr lang="en-US" altLang="zh-CN" sz="2200" b="1" smtClean="0">
                <a:ea typeface="宋体" pitchFamily="2" charset="-122"/>
              </a:rPr>
              <a:t>Locate the answer slide which you want to be the daily double</a:t>
            </a:r>
          </a:p>
          <a:p>
            <a:r>
              <a:rPr lang="en-US" altLang="zh-CN" sz="2200" b="1" smtClean="0">
                <a:ea typeface="宋体" pitchFamily="2" charset="-122"/>
              </a:rPr>
              <a:t>Right-click and choose “paste”.  If necessary, reposition the graphic so that it does not cover the answer text.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1524000" y="609600"/>
            <a:ext cx="6324600" cy="1006475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6000" b="1">
                <a:ea typeface="宋体" pitchFamily="2" charset="-122"/>
              </a:rPr>
              <a:t>Daily Double!!!</a:t>
            </a:r>
            <a:endParaRPr lang="en-US" altLang="zh-CN">
              <a:ea typeface="宋体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ail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 animBg="1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6/200 – Beijing is an example of a ________. Define this type of zone.</a:t>
            </a:r>
            <a:endParaRPr lang="en-US" altLang="zh-CN" sz="4000" smtClean="0">
              <a:ea typeface="宋体" pitchFamily="2" charset="-122"/>
            </a:endParaRPr>
          </a:p>
        </p:txBody>
      </p:sp>
      <p:sp>
        <p:nvSpPr>
          <p:cNvPr id="4813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6/300 – What is special about the autonomous regions of China?</a:t>
            </a:r>
            <a:endParaRPr lang="en-US" altLang="zh-CN" sz="4000" smtClean="0">
              <a:ea typeface="宋体" pitchFamily="2" charset="-122"/>
            </a:endParaRPr>
          </a:p>
        </p:txBody>
      </p:sp>
      <p:sp>
        <p:nvSpPr>
          <p:cNvPr id="4915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743200"/>
            <a:ext cx="7772400" cy="1143000"/>
          </a:xfrm>
        </p:spPr>
        <p:txBody>
          <a:bodyPr/>
          <a:lstStyle/>
          <a:p>
            <a:r>
              <a:rPr lang="en-US" altLang="zh-CN" sz="6000" b="1" smtClean="0">
                <a:ea typeface="宋体" pitchFamily="2" charset="-122"/>
              </a:rPr>
              <a:t>6/400 – What does SAR stand for? Which foreign countries used to control Hong Kong and Macau?</a:t>
            </a:r>
            <a:endParaRPr lang="en-US" altLang="zh-CN" sz="6000" smtClean="0">
              <a:ea typeface="宋体" pitchFamily="2" charset="-122"/>
            </a:endParaRPr>
          </a:p>
        </p:txBody>
      </p:sp>
      <p:sp>
        <p:nvSpPr>
          <p:cNvPr id="5017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6/500 – Name all 5 Autonomous Regions of China.</a:t>
            </a:r>
            <a:endParaRPr lang="en-US" altLang="zh-CN" sz="4000" smtClean="0">
              <a:ea typeface="宋体" pitchFamily="2" charset="-122"/>
            </a:endParaRPr>
          </a:p>
        </p:txBody>
      </p:sp>
      <p:sp>
        <p:nvSpPr>
          <p:cNvPr id="51203" name="AutoShape 4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514600"/>
            <a:ext cx="7772400" cy="1143000"/>
          </a:xfrm>
        </p:spPr>
        <p:txBody>
          <a:bodyPr/>
          <a:lstStyle/>
          <a:p>
            <a:r>
              <a:rPr lang="en-US" altLang="zh-CN" sz="6000" b="1" smtClean="0">
                <a:ea typeface="宋体" pitchFamily="2" charset="-122"/>
              </a:rPr>
              <a:t>1/100 – I am not known for my man-made features, but you will find natural, physical features on my type of map.</a:t>
            </a:r>
            <a:endParaRPr lang="en-US" altLang="zh-CN" smtClean="0">
              <a:ea typeface="宋体" pitchFamily="2" charset="-122"/>
            </a:endParaRPr>
          </a:p>
        </p:txBody>
      </p:sp>
      <p:sp>
        <p:nvSpPr>
          <p:cNvPr id="2150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00"/>
            <a:ext cx="7772400" cy="1143000"/>
          </a:xfrm>
        </p:spPr>
        <p:txBody>
          <a:bodyPr/>
          <a:lstStyle/>
          <a:p>
            <a:r>
              <a:rPr lang="en-US" altLang="zh-CN" sz="6000" b="1" smtClean="0">
                <a:ea typeface="宋体" pitchFamily="2" charset="-122"/>
              </a:rPr>
              <a:t>1/200 – This type of map shows how humans have impacted the landscape.</a:t>
            </a:r>
            <a:endParaRPr lang="en-US" altLang="zh-CN" smtClean="0">
              <a:ea typeface="宋体" pitchFamily="2" charset="-122"/>
            </a:endParaRPr>
          </a:p>
        </p:txBody>
      </p:sp>
      <p:sp>
        <p:nvSpPr>
          <p:cNvPr id="2253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 sz="6000" b="1" smtClean="0">
                <a:ea typeface="宋体" pitchFamily="2" charset="-122"/>
              </a:rPr>
              <a:t>1/300 – Look at this type of map if you want to focus on one piece of information</a:t>
            </a:r>
            <a:endParaRPr lang="en-US" altLang="zh-CN" smtClean="0">
              <a:ea typeface="宋体" pitchFamily="2" charset="-122"/>
            </a:endParaRPr>
          </a:p>
        </p:txBody>
      </p:sp>
      <p:sp>
        <p:nvSpPr>
          <p:cNvPr id="2355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r>
              <a:rPr lang="en-US" altLang="zh-CN" sz="6000" b="1" smtClean="0">
                <a:ea typeface="宋体" pitchFamily="2" charset="-122"/>
              </a:rPr>
              <a:t>1/400- Identify this Map</a:t>
            </a:r>
            <a:endParaRPr lang="en-US" altLang="zh-CN" smtClean="0">
              <a:ea typeface="宋体" pitchFamily="2" charset="-122"/>
            </a:endParaRPr>
          </a:p>
        </p:txBody>
      </p:sp>
      <p:sp>
        <p:nvSpPr>
          <p:cNvPr id="2457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  <p:pic>
        <p:nvPicPr>
          <p:cNvPr id="24580" name="Picture 4" descr="Vegetatio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508125"/>
            <a:ext cx="5638800" cy="534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096000" y="2133600"/>
            <a:ext cx="2819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r>
              <a:rPr lang="en-US" altLang="zh-CN" sz="6000" b="1" kern="0" dirty="0">
                <a:solidFill>
                  <a:schemeClr val="tx2"/>
                </a:solidFill>
                <a:latin typeface="+mj-lt"/>
                <a:ea typeface="宋体" charset="-122"/>
                <a:cs typeface="+mj-cs"/>
              </a:rPr>
              <a:t>Why?</a:t>
            </a:r>
            <a:endParaRPr lang="en-US" altLang="zh-CN" sz="4400" kern="0" dirty="0">
              <a:solidFill>
                <a:schemeClr val="tx2"/>
              </a:solidFill>
              <a:latin typeface="+mj-lt"/>
              <a:ea typeface="宋体" charset="-122"/>
              <a:cs typeface="+mj-cs"/>
            </a:endParaRPr>
          </a:p>
        </p:txBody>
      </p:sp>
    </p:spTree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25602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2286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r>
              <a:rPr lang="en-US" altLang="zh-CN" sz="6000" b="1" kern="0" dirty="0">
                <a:solidFill>
                  <a:schemeClr val="tx2"/>
                </a:solidFill>
                <a:latin typeface="+mj-lt"/>
                <a:ea typeface="宋体" charset="-122"/>
                <a:cs typeface="+mj-cs"/>
              </a:rPr>
              <a:t>1/500- Identify this Map</a:t>
            </a:r>
            <a:endParaRPr lang="en-US" altLang="zh-CN" sz="4400" kern="0" dirty="0">
              <a:solidFill>
                <a:schemeClr val="tx2"/>
              </a:solidFill>
              <a:latin typeface="+mj-lt"/>
              <a:ea typeface="宋体" charset="-122"/>
              <a:cs typeface="+mj-cs"/>
            </a:endParaRPr>
          </a:p>
        </p:txBody>
      </p:sp>
      <p:pic>
        <p:nvPicPr>
          <p:cNvPr id="25604" name="Picture 6" descr="Map of Chin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227138"/>
            <a:ext cx="6172200" cy="563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324600" y="2362200"/>
            <a:ext cx="2819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r>
              <a:rPr lang="en-US" altLang="zh-CN" sz="6000" b="1" kern="0" dirty="0">
                <a:solidFill>
                  <a:schemeClr val="tx2"/>
                </a:solidFill>
                <a:latin typeface="+mj-lt"/>
                <a:ea typeface="宋体" charset="-122"/>
                <a:cs typeface="+mj-cs"/>
              </a:rPr>
              <a:t>Why?</a:t>
            </a:r>
            <a:endParaRPr lang="en-US" altLang="zh-CN" sz="4400" kern="0" dirty="0">
              <a:solidFill>
                <a:schemeClr val="tx2"/>
              </a:solidFill>
              <a:latin typeface="+mj-lt"/>
              <a:ea typeface="宋体" charset="-122"/>
              <a:cs typeface="+mj-cs"/>
            </a:endParaRPr>
          </a:p>
        </p:txBody>
      </p:sp>
    </p:spTree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 sz="6000" b="1" smtClean="0">
                <a:ea typeface="宋体" pitchFamily="2" charset="-122"/>
              </a:rPr>
              <a:t>2/100 – This part of the map tells you what the map is all about!</a:t>
            </a:r>
            <a:endParaRPr lang="en-US" altLang="zh-CN" smtClean="0">
              <a:ea typeface="宋体" pitchFamily="2" charset="-122"/>
            </a:endParaRPr>
          </a:p>
        </p:txBody>
      </p:sp>
      <p:sp>
        <p:nvSpPr>
          <p:cNvPr id="2662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99"/>
      </a:dk2>
      <a:lt2>
        <a:srgbClr val="FFFF00"/>
      </a:lt2>
      <a:accent1>
        <a:srgbClr val="FF9900"/>
      </a:accent1>
      <a:accent2>
        <a:srgbClr val="00FFFF"/>
      </a:accent2>
      <a:accent3>
        <a:srgbClr val="AAAACA"/>
      </a:accent3>
      <a:accent4>
        <a:srgbClr val="DADADA"/>
      </a:accent4>
      <a:accent5>
        <a:srgbClr val="FFCAAA"/>
      </a:accent5>
      <a:accent6>
        <a:srgbClr val="00E7E7"/>
      </a:accent6>
      <a:hlink>
        <a:srgbClr val="FFFFFF"/>
      </a:hlink>
      <a:folHlink>
        <a:srgbClr val="0000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713</Words>
  <Application>Microsoft Office PowerPoint</Application>
  <PresentationFormat>On-screen Show (4:3)</PresentationFormat>
  <Paragraphs>149</Paragraphs>
  <Slides>33</Slides>
  <Notes>3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Times New Roman</vt:lpstr>
      <vt:lpstr>Arial</vt:lpstr>
      <vt:lpstr>宋体</vt:lpstr>
      <vt:lpstr>Benguiat Frisky</vt:lpstr>
      <vt:lpstr>Wingdings</vt:lpstr>
      <vt:lpstr>Default Design</vt:lpstr>
      <vt:lpstr>JEOPARDY!</vt:lpstr>
      <vt:lpstr>Slide 2</vt:lpstr>
      <vt:lpstr>Daily Double Graphic and Sound Effect!</vt:lpstr>
      <vt:lpstr>1/100 – I am not known for my man-made features, but you will find natural, physical features on my type of map.</vt:lpstr>
      <vt:lpstr>1/200 – This type of map shows how humans have impacted the landscape.</vt:lpstr>
      <vt:lpstr>1/300 – Look at this type of map if you want to focus on one piece of information</vt:lpstr>
      <vt:lpstr>1/400- Identify this Map</vt:lpstr>
      <vt:lpstr>Slide 8</vt:lpstr>
      <vt:lpstr>2/100 – This part of the map tells you what the map is all about!</vt:lpstr>
      <vt:lpstr>2/200 – This part of the map explains the map’s colors and symbols</vt:lpstr>
      <vt:lpstr>2/300 – This part of the map allows you to find specific locations, using latitude and longitude lines  </vt:lpstr>
      <vt:lpstr>2/400 – This part of the map shows the relationship between the distance on the map and the distance on the Earth’s surface.</vt:lpstr>
      <vt:lpstr>2/500 – Draw a compass rose and label the 4 cardinal directions as well as the 4 intermediate directions</vt:lpstr>
      <vt:lpstr>3/100 – What are the two most important imaginary lines on the world grid?</vt:lpstr>
      <vt:lpstr>3/200 – What famous city in England does the Prime Meridian run through? What year was the Prime Meridian created?</vt:lpstr>
      <vt:lpstr>3/300 – The map scale tells you 1cm = 600km. Shanghai is 20 cm away from Washington DC. How Far is Shanghai from Washington DC? </vt:lpstr>
      <vt:lpstr>3/400 – What are the Latitude and Longitude coordinates of  Point #1?</vt:lpstr>
      <vt:lpstr>3/500 - What are the Latitude and Longitude coordinates of  Point #3?</vt:lpstr>
      <vt:lpstr>4/100 – How many time zones does China have?</vt:lpstr>
      <vt:lpstr>4/200 – How does the Int’l Date Line work? At about how many degrees of longitude is it located?</vt:lpstr>
      <vt:lpstr>4/300 – Time zones generally change every ___ degrees of longitude. If you were traveling two time zones to the west…______?</vt:lpstr>
      <vt:lpstr>4/400 – Why do we have time zones?  (2 part answer)</vt:lpstr>
      <vt:lpstr>4/500 – You want to call your friend in Los Angeles, CA, but there is a 15-hr time difference. If it is 11am on Wednesday here, what time/day is it there?</vt:lpstr>
      <vt:lpstr>5/100 – Locate Shanghai.</vt:lpstr>
      <vt:lpstr>5/200 – Locate Hong Kong &amp; Macau (which one is which? )</vt:lpstr>
      <vt:lpstr>5/300 – Name the four hemispheres. Which hemisphere has its summer from December – February?</vt:lpstr>
      <vt:lpstr>5/400 – Locate Hebei, Henan, Hubei and Hunan on the map of China.</vt:lpstr>
      <vt:lpstr>5/500 – Name and Locate all of the world continents and oceans.</vt:lpstr>
      <vt:lpstr>6/100 – A province is similar to a _______.</vt:lpstr>
      <vt:lpstr>6/200 – Beijing is an example of a ________. Define this type of zone.</vt:lpstr>
      <vt:lpstr>6/300 – What is special about the autonomous regions of China?</vt:lpstr>
      <vt:lpstr>6/400 – What does SAR stand for? Which foreign countries used to control Hong Kong and Macau?</vt:lpstr>
      <vt:lpstr>6/500 – Name all 5 Autonomous Regions of China.</vt:lpstr>
    </vt:vector>
  </TitlesOfParts>
  <Company>Compaq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Bill Arcuri</dc:creator>
  <cp:lastModifiedBy>Steve_Limkeman</cp:lastModifiedBy>
  <cp:revision>32</cp:revision>
  <dcterms:created xsi:type="dcterms:W3CDTF">2000-09-05T02:28:20Z</dcterms:created>
  <dcterms:modified xsi:type="dcterms:W3CDTF">2012-11-12T08:25:48Z</dcterms:modified>
</cp:coreProperties>
</file>