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8" r:id="rId2"/>
    <p:sldId id="256" r:id="rId3"/>
    <p:sldId id="28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57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99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410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822A67EC-F367-45BC-97CD-5875A73BFF3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BC3AE8-64AE-4EEB-86CC-C9716D0CCF67}" type="slidenum">
              <a:rPr lang="zh-CN" altLang="en-US" smtClean="0">
                <a:cs typeface="Arial" charset="0"/>
              </a:rPr>
              <a:pPr/>
              <a:t>1</a:t>
            </a:fld>
            <a:endParaRPr lang="en-US" altLang="zh-CN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B23682-49B3-4EAB-86C4-9A0CE554CB2F}" type="slidenum">
              <a:rPr lang="zh-CN" altLang="en-US" smtClean="0">
                <a:cs typeface="Arial" charset="0"/>
              </a:rPr>
              <a:pPr/>
              <a:t>2</a:t>
            </a:fld>
            <a:endParaRPr lang="en-US" altLang="zh-CN" smtClean="0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E61835-5E74-4B9E-899C-B96C458AF61B}" type="slidenum">
              <a:rPr lang="zh-CN" altLang="en-US" smtClean="0">
                <a:cs typeface="Arial" charset="0"/>
              </a:rPr>
              <a:pPr/>
              <a:t>3</a:t>
            </a:fld>
            <a:endParaRPr lang="en-US" altLang="zh-CN" smtClean="0"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rgbClr val="0066FF"/>
                </a:solidFill>
                <a:latin typeface="+mn-lt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0.xml"/><Relationship Id="rId18" Type="http://schemas.openxmlformats.org/officeDocument/2006/relationships/slide" Target="slide16.xml"/><Relationship Id="rId26" Type="http://schemas.openxmlformats.org/officeDocument/2006/relationships/slide" Target="slide27.xml"/><Relationship Id="rId3" Type="http://schemas.openxmlformats.org/officeDocument/2006/relationships/audio" Target="../media/audio2.wav"/><Relationship Id="rId21" Type="http://schemas.openxmlformats.org/officeDocument/2006/relationships/slide" Target="slide31.xml"/><Relationship Id="rId7" Type="http://schemas.openxmlformats.org/officeDocument/2006/relationships/slide" Target="slide19.xml"/><Relationship Id="rId12" Type="http://schemas.openxmlformats.org/officeDocument/2006/relationships/slide" Target="slide15.xml"/><Relationship Id="rId17" Type="http://schemas.openxmlformats.org/officeDocument/2006/relationships/slide" Target="slide11.xml"/><Relationship Id="rId25" Type="http://schemas.openxmlformats.org/officeDocument/2006/relationships/slide" Target="slide22.xml"/><Relationship Id="rId33" Type="http://schemas.openxmlformats.org/officeDocument/2006/relationships/slide" Target="slide33.xml"/><Relationship Id="rId2" Type="http://schemas.openxmlformats.org/officeDocument/2006/relationships/notesSlide" Target="../notesSlides/notesSlide2.xml"/><Relationship Id="rId16" Type="http://schemas.openxmlformats.org/officeDocument/2006/relationships/slide" Target="slide6.xml"/><Relationship Id="rId20" Type="http://schemas.openxmlformats.org/officeDocument/2006/relationships/slide" Target="slide26.xml"/><Relationship Id="rId29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10.xml"/><Relationship Id="rId24" Type="http://schemas.openxmlformats.org/officeDocument/2006/relationships/slide" Target="slide17.xml"/><Relationship Id="rId32" Type="http://schemas.openxmlformats.org/officeDocument/2006/relationships/slide" Target="slide28.xml"/><Relationship Id="rId5" Type="http://schemas.openxmlformats.org/officeDocument/2006/relationships/slide" Target="slide9.xml"/><Relationship Id="rId15" Type="http://schemas.openxmlformats.org/officeDocument/2006/relationships/slide" Target="slide30.xml"/><Relationship Id="rId23" Type="http://schemas.openxmlformats.org/officeDocument/2006/relationships/slide" Target="slide12.xml"/><Relationship Id="rId28" Type="http://schemas.openxmlformats.org/officeDocument/2006/relationships/slide" Target="slide8.xml"/><Relationship Id="rId10" Type="http://schemas.openxmlformats.org/officeDocument/2006/relationships/slide" Target="slide5.xml"/><Relationship Id="rId19" Type="http://schemas.openxmlformats.org/officeDocument/2006/relationships/slide" Target="slide21.xml"/><Relationship Id="rId31" Type="http://schemas.openxmlformats.org/officeDocument/2006/relationships/slide" Target="slide23.xml"/><Relationship Id="rId4" Type="http://schemas.openxmlformats.org/officeDocument/2006/relationships/slide" Target="slide4.xml"/><Relationship Id="rId9" Type="http://schemas.openxmlformats.org/officeDocument/2006/relationships/slide" Target="slide29.xml"/><Relationship Id="rId14" Type="http://schemas.openxmlformats.org/officeDocument/2006/relationships/slide" Target="slide25.xml"/><Relationship Id="rId22" Type="http://schemas.openxmlformats.org/officeDocument/2006/relationships/slide" Target="slide7.xml"/><Relationship Id="rId27" Type="http://schemas.openxmlformats.org/officeDocument/2006/relationships/slide" Target="slide32.xml"/><Relationship Id="rId30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752600" y="26670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Click Once to Begin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olidFill>
            <a:schemeClr val="bg1"/>
          </a:solidFill>
        </p:spPr>
        <p:txBody>
          <a:bodyPr/>
          <a:lstStyle/>
          <a:p>
            <a:r>
              <a:rPr lang="en-US" altLang="zh-CN" sz="8800" b="1" smtClean="0">
                <a:ea typeface="宋体" pitchFamily="2" charset="-122"/>
              </a:rPr>
              <a:t>JEOPARDY!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Social Studies Edition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he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  <p:bldP spid="4099" grpId="0" build="p" autoUpdateAnimBg="0" advAuto="2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2/200 – What is in</a:t>
            </a:r>
            <a:br>
              <a:rPr lang="en-US" altLang="zh-CN" sz="6000" b="1" smtClean="0">
                <a:ea typeface="宋体" pitchFamily="2" charset="-122"/>
              </a:rPr>
            </a:br>
            <a:r>
              <a:rPr lang="en-US" altLang="zh-CN" sz="6000" b="1" smtClean="0">
                <a:ea typeface="宋体" pitchFamily="2" charset="-122"/>
              </a:rPr>
              <a:t>Bilbo Baggins’ pocket?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765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0" y="228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ea typeface="宋体" pitchFamily="2" charset="-122"/>
              </a:rPr>
              <a:t>Daily Double!!!</a:t>
            </a:r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2/300 – 5 out of 14 main characters in </a:t>
            </a:r>
            <a:r>
              <a:rPr lang="en-US" altLang="zh-CN" sz="6000" b="1" i="1" smtClean="0">
                <a:ea typeface="宋体" pitchFamily="2" charset="-122"/>
              </a:rPr>
              <a:t>The Hobbit</a:t>
            </a:r>
            <a:r>
              <a:rPr lang="en-US" altLang="zh-CN" sz="6000" b="1" smtClean="0">
                <a:ea typeface="宋体" pitchFamily="2" charset="-122"/>
              </a:rPr>
              <a:t> have names that start with the letter “B” – name them!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867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2/400 – Where did Mr. L get tossed around by elephants?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969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7338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2/500 – Which invasion in Chinese history is similar to the seige of Gondor in </a:t>
            </a:r>
            <a:r>
              <a:rPr lang="en-US" altLang="zh-CN" sz="6000" b="1" i="1" smtClean="0">
                <a:ea typeface="宋体" pitchFamily="2" charset="-122"/>
              </a:rPr>
              <a:t>The Return of the King? </a:t>
            </a:r>
            <a:r>
              <a:rPr lang="en-US" altLang="zh-CN" sz="6000" b="1" smtClean="0">
                <a:ea typeface="宋体" pitchFamily="2" charset="-122"/>
              </a:rPr>
              <a:t>Why?  </a:t>
            </a:r>
            <a:br>
              <a:rPr lang="en-US" altLang="zh-CN" sz="6000" b="1" smtClean="0">
                <a:ea typeface="宋体" pitchFamily="2" charset="-122"/>
              </a:rPr>
            </a:br>
            <a:endParaRPr lang="en-US" altLang="zh-CN" smtClean="0">
              <a:ea typeface="宋体" pitchFamily="2" charset="-122"/>
            </a:endParaRPr>
          </a:p>
        </p:txBody>
      </p:sp>
      <p:sp>
        <p:nvSpPr>
          <p:cNvPr id="307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3/100: What famous painting is known as “China’s Mona Lisa,” painted by Zhang Zeduan?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17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3/200 – Which emperor is famous for enjoying the Three Perfections more than he enjoys ruling the country? And What nickname was he given for this reason?</a:t>
            </a:r>
          </a:p>
        </p:txBody>
      </p:sp>
      <p:sp>
        <p:nvSpPr>
          <p:cNvPr id="327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3/300 – What are the Three Perfections?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37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3/400 – What is a “chop?”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481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3/500 – What are the Five Principles of Calligraphy?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584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4/100 – Who helped China defeat its northern enemies and then immediately betrayed them?</a:t>
            </a:r>
            <a:endParaRPr lang="en-US" altLang="zh-CN" sz="5400" smtClean="0">
              <a:ea typeface="宋体" pitchFamily="2" charset="-122"/>
            </a:endParaRPr>
          </a:p>
        </p:txBody>
      </p:sp>
      <p:sp>
        <p:nvSpPr>
          <p:cNvPr id="3686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70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latin typeface="Benguiat Frisky"/>
                <a:ea typeface="宋体" pitchFamily="2" charset="-122"/>
              </a:rPr>
              <a:t>JEOPARDY!</a:t>
            </a:r>
            <a:endParaRPr lang="en-US" altLang="zh-CN" sz="3200">
              <a:ea typeface="宋体" pitchFamily="2" charset="-122"/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810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4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782763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5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3184525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6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4586288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7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598805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8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73914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9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3810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0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1782763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1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3184525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2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4586288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3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598805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4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73914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5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3810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6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1782763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7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3184525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8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4586288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9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7" name="Text Box 20"/>
          <p:cNvSpPr txBox="1">
            <a:spLocks noChangeArrowheads="1"/>
          </p:cNvSpPr>
          <p:nvPr/>
        </p:nvSpPr>
        <p:spPr bwMode="auto">
          <a:xfrm>
            <a:off x="598805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0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73914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1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9" name="Text Box 28"/>
          <p:cNvSpPr txBox="1">
            <a:spLocks noChangeArrowheads="1"/>
          </p:cNvSpPr>
          <p:nvPr/>
        </p:nvSpPr>
        <p:spPr bwMode="auto">
          <a:xfrm>
            <a:off x="3810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2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0" name="Text Box 29"/>
          <p:cNvSpPr txBox="1">
            <a:spLocks noChangeArrowheads="1"/>
          </p:cNvSpPr>
          <p:nvPr/>
        </p:nvSpPr>
        <p:spPr bwMode="auto">
          <a:xfrm>
            <a:off x="1782763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3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1" name="Text Box 30"/>
          <p:cNvSpPr txBox="1">
            <a:spLocks noChangeArrowheads="1"/>
          </p:cNvSpPr>
          <p:nvPr/>
        </p:nvSpPr>
        <p:spPr bwMode="auto">
          <a:xfrm>
            <a:off x="3184525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4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2" name="Text Box 31"/>
          <p:cNvSpPr txBox="1">
            <a:spLocks noChangeArrowheads="1"/>
          </p:cNvSpPr>
          <p:nvPr/>
        </p:nvSpPr>
        <p:spPr bwMode="auto">
          <a:xfrm>
            <a:off x="4586288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5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3" name="Text Box 32"/>
          <p:cNvSpPr txBox="1">
            <a:spLocks noChangeArrowheads="1"/>
          </p:cNvSpPr>
          <p:nvPr/>
        </p:nvSpPr>
        <p:spPr bwMode="auto">
          <a:xfrm>
            <a:off x="598805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6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4" name="Text Box 33"/>
          <p:cNvSpPr txBox="1">
            <a:spLocks noChangeArrowheads="1"/>
          </p:cNvSpPr>
          <p:nvPr/>
        </p:nvSpPr>
        <p:spPr bwMode="auto">
          <a:xfrm>
            <a:off x="73914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7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5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8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6" name="Text Box 35"/>
          <p:cNvSpPr txBox="1">
            <a:spLocks noChangeArrowheads="1"/>
          </p:cNvSpPr>
          <p:nvPr/>
        </p:nvSpPr>
        <p:spPr bwMode="auto">
          <a:xfrm>
            <a:off x="1782763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9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7" name="Text Box 36"/>
          <p:cNvSpPr txBox="1">
            <a:spLocks noChangeArrowheads="1"/>
          </p:cNvSpPr>
          <p:nvPr/>
        </p:nvSpPr>
        <p:spPr bwMode="auto">
          <a:xfrm>
            <a:off x="3184525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0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8" name="Text Box 37"/>
          <p:cNvSpPr txBox="1">
            <a:spLocks noChangeArrowheads="1"/>
          </p:cNvSpPr>
          <p:nvPr/>
        </p:nvSpPr>
        <p:spPr bwMode="auto">
          <a:xfrm>
            <a:off x="4586288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1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9" name="Text Box 38"/>
          <p:cNvSpPr txBox="1">
            <a:spLocks noChangeArrowheads="1"/>
          </p:cNvSpPr>
          <p:nvPr/>
        </p:nvSpPr>
        <p:spPr bwMode="auto">
          <a:xfrm>
            <a:off x="598805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2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40" name="Text Box 39"/>
          <p:cNvSpPr txBox="1">
            <a:spLocks noChangeArrowheads="1"/>
          </p:cNvSpPr>
          <p:nvPr/>
        </p:nvSpPr>
        <p:spPr bwMode="auto">
          <a:xfrm>
            <a:off x="73914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3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6 Themes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altLang="zh-CN" sz="1800">
                <a:ea typeface="宋体" pitchFamily="2" charset="-122"/>
              </a:rPr>
              <a:t>Application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1782763" y="1447800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ea typeface="宋体" pitchFamily="2" charset="-122"/>
              </a:rPr>
              <a:t>Potpourri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184525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1800">
                <a:ea typeface="宋体" pitchFamily="2" charset="-122"/>
              </a:rPr>
              <a:t>Three Perfections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4586288" y="1447800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Songs of the Song</a:t>
            </a:r>
            <a:endParaRPr lang="en-US" altLang="zh-CN" sz="1800">
              <a:ea typeface="宋体" pitchFamily="2" charset="-122"/>
            </a:endParaRP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598805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City vs.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Country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73914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The Mongols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3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7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4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1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4" grpId="0" build="p" animBg="1" autoUpdateAnimBg="0" advAuto="200"/>
      <p:bldP spid="2095" grpId="0" build="p" animBg="1" autoUpdateAnimBg="0" advAuto="200"/>
      <p:bldP spid="2096" grpId="0" build="p" animBg="1" autoUpdateAnimBg="0" advAuto="200"/>
      <p:bldP spid="2097" grpId="0" build="p" animBg="1" autoUpdateAnimBg="0" advAuto="200"/>
      <p:bldP spid="2098" grpId="0" build="p" animBg="1" autoUpdateAnimBg="0" advAuto="200"/>
      <p:bldP spid="2099" grpId="0" build="p" animBg="1" autoUpdateAnimBg="0" advAuto="2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4/200 – Which city is famous for being flammable? What made it so easy to catch on fire? </a:t>
            </a:r>
          </a:p>
        </p:txBody>
      </p:sp>
      <p:sp>
        <p:nvSpPr>
          <p:cNvPr id="3789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8194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4/300 – Name three challenges that the Mongols faced when they attacked the Song Dynasty.</a:t>
            </a:r>
          </a:p>
        </p:txBody>
      </p:sp>
      <p:sp>
        <p:nvSpPr>
          <p:cNvPr id="3891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4/400 – Briefly retell the story of the Pancake Prophecy: Be sure to include the prophecy and the tale of how it came true!</a:t>
            </a:r>
          </a:p>
        </p:txBody>
      </p:sp>
      <p:sp>
        <p:nvSpPr>
          <p:cNvPr id="3993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28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4/500 – How do better farming methods affect population? List &amp; explain two specific examples from the Song Dynasty.</a:t>
            </a:r>
          </a:p>
        </p:txBody>
      </p:sp>
      <p:sp>
        <p:nvSpPr>
          <p:cNvPr id="4096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600200" y="228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ea typeface="宋体" pitchFamily="2" charset="-122"/>
              </a:rPr>
              <a:t>Daily Double!!!</a:t>
            </a:r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5/100 – What does the word “elite” mean? And which group of people does this word best describe?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198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5/200 – Name both of the capitals of the Song Dynasty (Northern and Southern).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301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7432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5/300 – How would you use a traditional Chinese abacus? (Hint: Explain the difference between the beads on the top &amp; bottom as well as the columns)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403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5/400 – What’s so great about bathing during the Song Dynasty? Besides “to clean oneself with water,” what is the other meaning of bath? Why?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505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2766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5/500 – Contrast three ways that the lifestyle of the city differed from that of the country. Use Specific Details!!!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608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6/100 – In the year 1206 AD, what great accomplishment did the Mongols make?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471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28800"/>
            <a:ext cx="7467600" cy="1143000"/>
          </a:xfrm>
        </p:spPr>
        <p:txBody>
          <a:bodyPr/>
          <a:lstStyle/>
          <a:p>
            <a:r>
              <a:rPr lang="en-US" altLang="zh-CN" sz="4800" b="1" smtClean="0">
                <a:ea typeface="宋体" pitchFamily="2" charset="-122"/>
              </a:rPr>
              <a:t>Daily Double Graphic and Sound Effect!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00400"/>
            <a:ext cx="8382000" cy="3276600"/>
          </a:xfrm>
        </p:spPr>
        <p:txBody>
          <a:bodyPr/>
          <a:lstStyle/>
          <a:p>
            <a:r>
              <a:rPr lang="en-US" altLang="zh-CN" sz="2200" b="1" i="1" smtClean="0">
                <a:ea typeface="宋体" pitchFamily="2" charset="-122"/>
              </a:rPr>
              <a:t>DO NOT DELETE THIS SLIDE!</a:t>
            </a:r>
            <a:r>
              <a:rPr lang="en-US" altLang="zh-CN" sz="2200" b="1" smtClean="0">
                <a:ea typeface="宋体" pitchFamily="2" charset="-122"/>
              </a:rPr>
              <a:t>  Deleting it may cause the game links to work improperly.  This slide is hidden during the game, and WILL not appear.</a:t>
            </a:r>
          </a:p>
          <a:p>
            <a:r>
              <a:rPr lang="en-US" altLang="zh-CN" sz="2200" b="1" smtClean="0">
                <a:ea typeface="宋体" pitchFamily="2" charset="-122"/>
              </a:rPr>
              <a:t>In slide view mode, copy the above (red) graphic (click once to select; right click the </a:t>
            </a:r>
            <a:r>
              <a:rPr lang="en-US" altLang="zh-CN" sz="2200" b="1" i="1" u="sng" smtClean="0">
                <a:ea typeface="宋体" pitchFamily="2" charset="-122"/>
              </a:rPr>
              <a:t>border</a:t>
            </a:r>
            <a:r>
              <a:rPr lang="en-US" altLang="zh-CN" sz="2200" b="1" smtClean="0">
                <a:ea typeface="宋体" pitchFamily="2" charset="-122"/>
              </a:rPr>
              <a:t> and choose “copy”).</a:t>
            </a:r>
          </a:p>
          <a:p>
            <a:r>
              <a:rPr lang="en-US" altLang="zh-CN" sz="2200" b="1" smtClean="0">
                <a:ea typeface="宋体" pitchFamily="2" charset="-122"/>
              </a:rPr>
              <a:t>Locate the answer slide which you want to be the daily double</a:t>
            </a:r>
          </a:p>
          <a:p>
            <a:r>
              <a:rPr lang="en-US" altLang="zh-CN" sz="2200" b="1" smtClean="0">
                <a:ea typeface="宋体" pitchFamily="2" charset="-122"/>
              </a:rPr>
              <a:t>Right-click and choose “paste”.  If necessary, reposition the graphic so that it does not cover the answer text.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ea typeface="宋体" pitchFamily="2" charset="-122"/>
              </a:rPr>
              <a:t>Daily Double!!!</a:t>
            </a:r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6/200 – What does the title of Genghis Khan mean? And what is his real name?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481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8194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6/300 – Describe the trip of the Jurchen ambassadors to visit the Mongols in the year 1207 AD. What were the hoping for? What did they get instead?</a:t>
            </a:r>
            <a:endParaRPr lang="en-US" altLang="zh-CN" sz="5400" smtClean="0">
              <a:ea typeface="宋体" pitchFamily="2" charset="-122"/>
            </a:endParaRPr>
          </a:p>
        </p:txBody>
      </p:sp>
      <p:sp>
        <p:nvSpPr>
          <p:cNvPr id="491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194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6/400 – </a:t>
            </a:r>
            <a:r>
              <a:rPr lang="en-US" altLang="zh-CN" sz="5400" b="1" smtClean="0">
                <a:ea typeface="宋体" pitchFamily="2" charset="-122"/>
              </a:rPr>
              <a:t>Describe the lifestyle of the Mongols: How did they make a living? What was important to them? What was the name of their homes?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501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8956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Answer 6/500 – What is the legacy of Genghis Khan? Give at least 3 specific details to support your answer.</a:t>
            </a:r>
            <a:endParaRPr lang="en-US" altLang="zh-CN" sz="5400" smtClean="0">
              <a:ea typeface="宋体" pitchFamily="2" charset="-122"/>
            </a:endParaRPr>
          </a:p>
        </p:txBody>
      </p:sp>
      <p:sp>
        <p:nvSpPr>
          <p:cNvPr id="51203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1/100 – Identify this theme: People carved level steps into hillsides to make more land available for farming.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215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/>
            </a:r>
            <a:br>
              <a:rPr lang="en-US" altLang="zh-CN" sz="5400" b="1" smtClean="0">
                <a:ea typeface="宋体" pitchFamily="2" charset="-122"/>
              </a:rPr>
            </a:br>
            <a:r>
              <a:rPr lang="en-US" altLang="zh-CN" sz="5400" b="1" smtClean="0">
                <a:ea typeface="宋体" pitchFamily="2" charset="-122"/>
              </a:rPr>
              <a:t>1/200 - Identify this theme: The Three Perfections were a big part of ____________ in the Song Dynasty</a:t>
            </a:r>
          </a:p>
        </p:txBody>
      </p:sp>
      <p:sp>
        <p:nvSpPr>
          <p:cNvPr id="225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1/300 – Identify this theme: During the Song Dynasty, the Chinese discovered and began to plant a new type of rice from Southeast Asia</a:t>
            </a:r>
          </a:p>
        </p:txBody>
      </p:sp>
      <p:sp>
        <p:nvSpPr>
          <p:cNvPr id="235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1/400 – Identify this theme: During the Song Dynasty, scholar-officials were not allowed to work for the emperor unless they were skilled artists.</a:t>
            </a:r>
          </a:p>
        </p:txBody>
      </p:sp>
      <p:sp>
        <p:nvSpPr>
          <p:cNvPr id="245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1/500 – Name all  of the 6 themes of Social Studies!</a:t>
            </a:r>
          </a:p>
        </p:txBody>
      </p:sp>
      <p:sp>
        <p:nvSpPr>
          <p:cNvPr id="2560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2/100 – What is the name of third part of </a:t>
            </a:r>
            <a:r>
              <a:rPr lang="en-US" altLang="zh-CN" sz="6000" b="1" i="1" smtClean="0">
                <a:ea typeface="宋体" pitchFamily="2" charset="-122"/>
              </a:rPr>
              <a:t>The Hobbit </a:t>
            </a:r>
            <a:r>
              <a:rPr lang="en-US" altLang="zh-CN" sz="6000" b="1" smtClean="0">
                <a:ea typeface="宋体" pitchFamily="2" charset="-122"/>
              </a:rPr>
              <a:t>trilogy that is coming to theaters this December?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662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FF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814</Words>
  <Application>Microsoft Office PowerPoint</Application>
  <PresentationFormat>On-screen Show (4:3)</PresentationFormat>
  <Paragraphs>149</Paragraphs>
  <Slides>33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Times New Roman</vt:lpstr>
      <vt:lpstr>Arial</vt:lpstr>
      <vt:lpstr>宋体</vt:lpstr>
      <vt:lpstr>Benguiat Frisky</vt:lpstr>
      <vt:lpstr>Default Design</vt:lpstr>
      <vt:lpstr>JEOPARDY!</vt:lpstr>
      <vt:lpstr>Slide 2</vt:lpstr>
      <vt:lpstr>Daily Double Graphic and Sound Effect!</vt:lpstr>
      <vt:lpstr>1/100 – Identify this theme: People carved level steps into hillsides to make more land available for farming.</vt:lpstr>
      <vt:lpstr> 1/200 - Identify this theme: The Three Perfections were a big part of ____________ in the Song Dynasty</vt:lpstr>
      <vt:lpstr>1/300 – Identify this theme: During the Song Dynasty, the Chinese discovered and began to plant a new type of rice from Southeast Asia</vt:lpstr>
      <vt:lpstr>1/400 – Identify this theme: During the Song Dynasty, scholar-officials were not allowed to work for the emperor unless they were skilled artists.</vt:lpstr>
      <vt:lpstr>1/500 – Name all  of the 6 themes of Social Studies!</vt:lpstr>
      <vt:lpstr>2/100 – What is the name of third part of The Hobbit trilogy that is coming to theaters this December?</vt:lpstr>
      <vt:lpstr>2/200 – What is in Bilbo Baggins’ pocket?</vt:lpstr>
      <vt:lpstr>2/300 – 5 out of 14 main characters in The Hobbit have names that start with the letter “B” – name them!</vt:lpstr>
      <vt:lpstr>2/400 – Where did Mr. L get tossed around by elephants?</vt:lpstr>
      <vt:lpstr>2/500 – Which invasion in Chinese history is similar to the seige of Gondor in The Return of the King? Why?   </vt:lpstr>
      <vt:lpstr>3/100: What famous painting is known as “China’s Mona Lisa,” painted by Zhang Zeduan?</vt:lpstr>
      <vt:lpstr>3/200 – Which emperor is famous for enjoying the Three Perfections more than he enjoys ruling the country? And What nickname was he given for this reason?</vt:lpstr>
      <vt:lpstr>3/300 – What are the Three Perfections?</vt:lpstr>
      <vt:lpstr>3/400 – What is a “chop?”</vt:lpstr>
      <vt:lpstr>3/500 – What are the Five Principles of Calligraphy?</vt:lpstr>
      <vt:lpstr>4/100 – Who helped China defeat its northern enemies and then immediately betrayed them?</vt:lpstr>
      <vt:lpstr>4/200 – Which city is famous for being flammable? What made it so easy to catch on fire? </vt:lpstr>
      <vt:lpstr>4/300 – Name three challenges that the Mongols faced when they attacked the Song Dynasty.</vt:lpstr>
      <vt:lpstr>4/400 – Briefly retell the story of the Pancake Prophecy: Be sure to include the prophecy and the tale of how it came true!</vt:lpstr>
      <vt:lpstr>4/500 – How do better farming methods affect population? List &amp; explain two specific examples from the Song Dynasty.</vt:lpstr>
      <vt:lpstr>5/100 – What does the word “elite” mean? And which group of people does this word best describe?</vt:lpstr>
      <vt:lpstr>5/200 – Name both of the capitals of the Song Dynasty (Northern and Southern).</vt:lpstr>
      <vt:lpstr>5/300 – How would you use a traditional Chinese abacus? (Hint: Explain the difference between the beads on the top &amp; bottom as well as the columns)</vt:lpstr>
      <vt:lpstr>5/400 – What’s so great about bathing during the Song Dynasty? Besides “to clean oneself with water,” what is the other meaning of bath? Why?</vt:lpstr>
      <vt:lpstr>5/500 – Contrast three ways that the lifestyle of the city differed from that of the country. Use Specific Details!!!</vt:lpstr>
      <vt:lpstr>6/100 – In the year 1206 AD, what great accomplishment did the Mongols make?</vt:lpstr>
      <vt:lpstr>6/200 – What does the title of Genghis Khan mean? And what is his real name?</vt:lpstr>
      <vt:lpstr>6/300 – Describe the trip of the Jurchen ambassadors to visit the Mongols in the year 1207 AD. What were the hoping for? What did they get instead?</vt:lpstr>
      <vt:lpstr>6/400 – Describe the lifestyle of the Mongols: How did they make a living? What was important to them? What was the name of their homes?</vt:lpstr>
      <vt:lpstr>Answer 6/500 – What is the legacy of Genghis Khan? Give at least 3 specific details to support your answer.</vt:lpstr>
    </vt:vector>
  </TitlesOfParts>
  <Company>Compaq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Bill Arcuri</dc:creator>
  <cp:lastModifiedBy>Steve_Limkeman</cp:lastModifiedBy>
  <cp:revision>74</cp:revision>
  <dcterms:created xsi:type="dcterms:W3CDTF">2000-09-05T02:28:20Z</dcterms:created>
  <dcterms:modified xsi:type="dcterms:W3CDTF">2014-04-14T02:48:10Z</dcterms:modified>
</cp:coreProperties>
</file>